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8288000" cy="10287000"/>
  <p:notesSz cx="6858000" cy="9144000"/>
  <p:embeddedFontLst>
    <p:embeddedFont>
      <p:font typeface="Anton" panose="00000500000000000000"/>
      <p:regular r:id="rId20"/>
    </p:embeddedFont>
    <p:embeddedFont>
      <p:font typeface="Canva Sans Bold" panose="020B0803030501040103"/>
      <p:bold r:id="rId21"/>
    </p:embeddedFont>
    <p:embeddedFont>
      <p:font typeface="Canva Sans" panose="020B0503030501040103"/>
      <p:regular r:id="rId22"/>
    </p:embeddedFont>
    <p:embeddedFont>
      <p:font typeface="Gotham"/>
      <p:regular r:id="rId23"/>
    </p:embeddedFont>
    <p:embeddedFont>
      <p:font typeface="Calibri" panose="020F0502020204030204"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font" Target="fonts/font8.fntdata"/><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3655C"/>
        </a:solidFill>
        <a:effectLst/>
      </p:bgPr>
    </p:bg>
    <p:spTree>
      <p:nvGrpSpPr>
        <p:cNvPr id="1" name=""/>
        <p:cNvGrpSpPr/>
        <p:nvPr/>
      </p:nvGrpSpPr>
      <p:grpSpPr>
        <a:xfrm>
          <a:off x="0" y="0"/>
          <a:ext cx="0" cy="0"/>
          <a:chOff x="0" y="0"/>
          <a:chExt cx="0" cy="0"/>
        </a:xfrm>
      </p:grpSpPr>
      <p:sp>
        <p:nvSpPr>
          <p:cNvPr id="2" name="TextBox 2"/>
          <p:cNvSpPr txBox="1"/>
          <p:nvPr/>
        </p:nvSpPr>
        <p:spPr>
          <a:xfrm>
            <a:off x="3502330" y="5923437"/>
            <a:ext cx="11704774" cy="1704238"/>
          </a:xfrm>
          <a:prstGeom prst="rect">
            <a:avLst/>
          </a:prstGeom>
        </p:spPr>
        <p:txBody>
          <a:bodyPr lIns="0" tIns="0" rIns="0" bIns="0" rtlCol="0" anchor="t">
            <a:spAutoFit/>
          </a:bodyPr>
          <a:lstStyle/>
          <a:p>
            <a:pPr algn="ctr">
              <a:lnSpc>
                <a:spcPts val="1915"/>
              </a:lnSpc>
            </a:pPr>
            <a:r>
              <a:rPr lang="en-US" sz="2900" spc="37">
                <a:solidFill>
                  <a:srgbClr val="F1EEEB"/>
                </a:solidFill>
                <a:latin typeface="Anton" panose="00000500000000000000"/>
                <a:ea typeface="Anton" panose="00000500000000000000"/>
                <a:cs typeface="Anton" panose="00000500000000000000"/>
                <a:sym typeface="Anton" panose="00000500000000000000"/>
              </a:rPr>
              <a:t>Giảng viên hướng dẫn: Ths. Nguyễn Ngọc Minh</a:t>
            </a:r>
            <a:endParaRPr lang="en-US" sz="2900" spc="37">
              <a:solidFill>
                <a:srgbClr val="F1EEEB"/>
              </a:solidFill>
              <a:latin typeface="Anton" panose="00000500000000000000"/>
              <a:ea typeface="Anton" panose="00000500000000000000"/>
              <a:cs typeface="Anton" panose="00000500000000000000"/>
              <a:sym typeface="Anton" panose="00000500000000000000"/>
            </a:endParaRPr>
          </a:p>
          <a:p>
            <a:pPr algn="ctr">
              <a:lnSpc>
                <a:spcPts val="8520"/>
              </a:lnSpc>
            </a:pPr>
          </a:p>
        </p:txBody>
      </p:sp>
      <p:sp>
        <p:nvSpPr>
          <p:cNvPr id="3" name="TextBox 3"/>
          <p:cNvSpPr txBox="1"/>
          <p:nvPr/>
        </p:nvSpPr>
        <p:spPr>
          <a:xfrm>
            <a:off x="6583226" y="1181100"/>
            <a:ext cx="5542982" cy="797971"/>
          </a:xfrm>
          <a:prstGeom prst="rect">
            <a:avLst/>
          </a:prstGeom>
        </p:spPr>
        <p:txBody>
          <a:bodyPr lIns="0" tIns="0" rIns="0" bIns="0" rtlCol="0" anchor="t">
            <a:spAutoFit/>
          </a:bodyPr>
          <a:lstStyle/>
          <a:p>
            <a:pPr algn="ctr">
              <a:lnSpc>
                <a:spcPts val="1995"/>
              </a:lnSpc>
            </a:pPr>
            <a:r>
              <a:rPr lang="en-US" sz="3025" spc="136">
                <a:solidFill>
                  <a:srgbClr val="F1EEEB"/>
                </a:solidFill>
                <a:latin typeface="Anton" panose="00000500000000000000"/>
                <a:ea typeface="Anton" panose="00000500000000000000"/>
                <a:cs typeface="Anton" panose="00000500000000000000"/>
                <a:sym typeface="Anton" panose="00000500000000000000"/>
              </a:rPr>
              <a:t>ĐẠI HỌC ANGIANG</a:t>
            </a:r>
            <a:endParaRPr lang="en-US" sz="3025" spc="136">
              <a:solidFill>
                <a:srgbClr val="F1EEEB"/>
              </a:solidFill>
              <a:latin typeface="Anton" panose="00000500000000000000"/>
              <a:ea typeface="Anton" panose="00000500000000000000"/>
              <a:cs typeface="Anton" panose="00000500000000000000"/>
              <a:sym typeface="Anton" panose="00000500000000000000"/>
            </a:endParaRPr>
          </a:p>
          <a:p>
            <a:pPr algn="ctr">
              <a:lnSpc>
                <a:spcPts val="1995"/>
              </a:lnSpc>
            </a:pPr>
          </a:p>
          <a:p>
            <a:pPr algn="ctr">
              <a:lnSpc>
                <a:spcPts val="1995"/>
              </a:lnSpc>
            </a:pPr>
            <a:r>
              <a:rPr lang="en-US" sz="3025" spc="136">
                <a:solidFill>
                  <a:srgbClr val="F1EEEB"/>
                </a:solidFill>
                <a:latin typeface="Anton" panose="00000500000000000000"/>
                <a:ea typeface="Anton" panose="00000500000000000000"/>
                <a:cs typeface="Anton" panose="00000500000000000000"/>
                <a:sym typeface="Anton" panose="00000500000000000000"/>
              </a:rPr>
              <a:t>KHOA CÔNG NGHỆ THÔNG TIN</a:t>
            </a:r>
            <a:endParaRPr lang="en-US" sz="3025" spc="136">
              <a:solidFill>
                <a:srgbClr val="F1EEEB"/>
              </a:solidFill>
              <a:latin typeface="Anton" panose="00000500000000000000"/>
              <a:ea typeface="Anton" panose="00000500000000000000"/>
              <a:cs typeface="Anton" panose="00000500000000000000"/>
              <a:sym typeface="Anton" panose="00000500000000000000"/>
            </a:endParaRPr>
          </a:p>
        </p:txBody>
      </p:sp>
      <p:sp>
        <p:nvSpPr>
          <p:cNvPr id="4" name="TextBox 4"/>
          <p:cNvSpPr txBox="1"/>
          <p:nvPr/>
        </p:nvSpPr>
        <p:spPr>
          <a:xfrm>
            <a:off x="1957478" y="3254869"/>
            <a:ext cx="14373044" cy="1888631"/>
          </a:xfrm>
          <a:prstGeom prst="rect">
            <a:avLst/>
          </a:prstGeom>
        </p:spPr>
        <p:txBody>
          <a:bodyPr lIns="0" tIns="0" rIns="0" bIns="0" rtlCol="0" anchor="t">
            <a:spAutoFit/>
          </a:bodyPr>
          <a:lstStyle/>
          <a:p>
            <a:pPr algn="ctr">
              <a:lnSpc>
                <a:spcPts val="7525"/>
              </a:lnSpc>
              <a:spcBef>
                <a:spcPct val="0"/>
              </a:spcBef>
            </a:pPr>
            <a:r>
              <a:rPr lang="en-US" sz="5790">
                <a:solidFill>
                  <a:srgbClr val="F1EEEB"/>
                </a:solidFill>
                <a:latin typeface="Anton" panose="00000500000000000000"/>
                <a:ea typeface="Anton" panose="00000500000000000000"/>
                <a:cs typeface="Anton" panose="00000500000000000000"/>
                <a:sym typeface="Anton" panose="00000500000000000000"/>
              </a:rPr>
              <a:t>BÁO CÁO ĐỒ ÁN</a:t>
            </a:r>
            <a:endParaRPr lang="en-US" sz="5790">
              <a:solidFill>
                <a:srgbClr val="F1EEEB"/>
              </a:solidFill>
              <a:latin typeface="Anton" panose="00000500000000000000"/>
              <a:ea typeface="Anton" panose="00000500000000000000"/>
              <a:cs typeface="Anton" panose="00000500000000000000"/>
              <a:sym typeface="Anton" panose="00000500000000000000"/>
            </a:endParaRPr>
          </a:p>
          <a:p>
            <a:pPr algn="ctr">
              <a:lnSpc>
                <a:spcPts val="7525"/>
              </a:lnSpc>
              <a:spcBef>
                <a:spcPct val="0"/>
              </a:spcBef>
            </a:pPr>
            <a:r>
              <a:rPr lang="en-US" sz="5790">
                <a:solidFill>
                  <a:srgbClr val="F1EEEB"/>
                </a:solidFill>
                <a:latin typeface="Anton" panose="00000500000000000000"/>
                <a:ea typeface="Anton" panose="00000500000000000000"/>
                <a:cs typeface="Anton" panose="00000500000000000000"/>
                <a:sym typeface="Anton" panose="00000500000000000000"/>
              </a:rPr>
              <a:t>CHUYÊN ĐỀ DOTNET (TIE501)</a:t>
            </a:r>
            <a:endParaRPr lang="en-US" sz="5790">
              <a:solidFill>
                <a:srgbClr val="F1EEEB"/>
              </a:solidFill>
              <a:latin typeface="Anton" panose="00000500000000000000"/>
              <a:ea typeface="Anton" panose="00000500000000000000"/>
              <a:cs typeface="Anton" panose="00000500000000000000"/>
              <a:sym typeface="Anton" panose="00000500000000000000"/>
            </a:endParaRPr>
          </a:p>
        </p:txBody>
      </p:sp>
      <p:sp>
        <p:nvSpPr>
          <p:cNvPr id="5" name="TextBox 5"/>
          <p:cNvSpPr txBox="1"/>
          <p:nvPr/>
        </p:nvSpPr>
        <p:spPr>
          <a:xfrm>
            <a:off x="4260888" y="7364095"/>
            <a:ext cx="10187657" cy="1894205"/>
          </a:xfrm>
          <a:prstGeom prst="rect">
            <a:avLst/>
          </a:prstGeom>
        </p:spPr>
        <p:txBody>
          <a:bodyPr lIns="0" tIns="0" rIns="0" bIns="0" rtlCol="0" anchor="t">
            <a:spAutoFit/>
          </a:bodyPr>
          <a:lstStyle/>
          <a:p>
            <a:pPr algn="ctr">
              <a:lnSpc>
                <a:spcPts val="3055"/>
              </a:lnSpc>
              <a:spcBef>
                <a:spcPct val="0"/>
              </a:spcBef>
            </a:pPr>
            <a:r>
              <a:rPr lang="en-US" sz="2350" b="1">
                <a:solidFill>
                  <a:srgbClr val="F1EEEB"/>
                </a:solidFill>
                <a:latin typeface="Canva Sans Bold" panose="020B0803030501040103"/>
                <a:ea typeface="Canva Sans Bold" panose="020B0803030501040103"/>
                <a:cs typeface="Canva Sans Bold" panose="020B0803030501040103"/>
                <a:sym typeface="Canva Sans Bold" panose="020B0803030501040103"/>
              </a:rPr>
              <a:t>S</a:t>
            </a:r>
            <a:r>
              <a:rPr lang="en-US" sz="2350" b="1">
                <a:solidFill>
                  <a:srgbClr val="F1EEEB"/>
                </a:solidFill>
                <a:latin typeface="Canva Sans Bold" panose="020B0803030501040103"/>
                <a:ea typeface="Canva Sans Bold" panose="020B0803030501040103"/>
                <a:cs typeface="Canva Sans Bold" panose="020B0803030501040103"/>
                <a:sym typeface="Canva Sans Bold" panose="020B0803030501040103"/>
              </a:rPr>
              <a:t>INH VIÊN THỰC HIỆN:</a:t>
            </a:r>
            <a:endParaRPr lang="en-US" sz="2350" b="1">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algn="ctr">
              <a:lnSpc>
                <a:spcPts val="3055"/>
              </a:lnSpc>
              <a:spcBef>
                <a:spcPct val="0"/>
              </a:spcBef>
            </a:pPr>
          </a:p>
          <a:p>
            <a:pPr algn="ctr">
              <a:lnSpc>
                <a:spcPts val="3055"/>
              </a:lnSpc>
              <a:spcBef>
                <a:spcPct val="0"/>
              </a:spcBef>
            </a:pPr>
            <a:r>
              <a:rPr lang="en-US" sz="2350" b="1">
                <a:solidFill>
                  <a:srgbClr val="F1EEEB"/>
                </a:solidFill>
                <a:latin typeface="Canva Sans Bold" panose="020B0803030501040103"/>
                <a:ea typeface="Canva Sans Bold" panose="020B0803030501040103"/>
                <a:cs typeface="Canva Sans Bold" panose="020B0803030501040103"/>
                <a:sym typeface="Canva Sans Bold" panose="020B0803030501040103"/>
              </a:rPr>
              <a:t>DTH235778 - HUỲNH MINH THUẬN - LỚP DH24TH3_NHÓMTH2_TỔTH2</a:t>
            </a:r>
            <a:endParaRPr lang="en-US" sz="2350" b="1">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algn="ctr">
              <a:lnSpc>
                <a:spcPts val="3055"/>
              </a:lnSpc>
              <a:spcBef>
                <a:spcPct val="0"/>
              </a:spcBef>
            </a:pPr>
            <a:r>
              <a:rPr lang="en-US" sz="2350" b="1">
                <a:solidFill>
                  <a:srgbClr val="F1EEEB"/>
                </a:solidFill>
                <a:latin typeface="Canva Sans Bold" panose="020B0803030501040103"/>
                <a:ea typeface="Canva Sans Bold" panose="020B0803030501040103"/>
                <a:cs typeface="Canva Sans Bold" panose="020B0803030501040103"/>
                <a:sym typeface="Canva Sans Bold" panose="020B0803030501040103"/>
              </a:rPr>
              <a:t>DTH235742 - TÔN ANH QUÂN - LỚP DH24TH2_NHÓMTH2_TỔTH2</a:t>
            </a:r>
            <a:endParaRPr lang="en-US" sz="2350" b="1">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algn="ctr">
              <a:lnSpc>
                <a:spcPts val="3055"/>
              </a:lnSpc>
              <a:spcBef>
                <a:spcPct val="0"/>
              </a:spcBef>
            </a:p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3655C"/>
        </a:solidFill>
        <a:effectLst/>
      </p:bgPr>
    </p:bg>
    <p:spTree>
      <p:nvGrpSpPr>
        <p:cNvPr id="1" name=""/>
        <p:cNvGrpSpPr/>
        <p:nvPr/>
      </p:nvGrpSpPr>
      <p:grpSpPr>
        <a:xfrm>
          <a:off x="0" y="0"/>
          <a:ext cx="0" cy="0"/>
          <a:chOff x="0" y="0"/>
          <a:chExt cx="0" cy="0"/>
        </a:xfrm>
      </p:grpSpPr>
      <p:sp>
        <p:nvSpPr>
          <p:cNvPr id="2" name="Freeform 2"/>
          <p:cNvSpPr/>
          <p:nvPr/>
        </p:nvSpPr>
        <p:spPr>
          <a:xfrm>
            <a:off x="4102138" y="3456085"/>
            <a:ext cx="10489239" cy="5660859"/>
          </a:xfrm>
          <a:custGeom>
            <a:avLst/>
            <a:gdLst/>
            <a:ahLst/>
            <a:cxnLst/>
            <a:rect l="l" t="t" r="r" b="b"/>
            <a:pathLst>
              <a:path w="10489239" h="5660859">
                <a:moveTo>
                  <a:pt x="0" y="0"/>
                </a:moveTo>
                <a:lnTo>
                  <a:pt x="10489240" y="0"/>
                </a:lnTo>
                <a:lnTo>
                  <a:pt x="10489240" y="5660859"/>
                </a:lnTo>
                <a:lnTo>
                  <a:pt x="0" y="5660859"/>
                </a:lnTo>
                <a:lnTo>
                  <a:pt x="0" y="0"/>
                </a:lnTo>
                <a:close/>
              </a:path>
            </a:pathLst>
          </a:custGeom>
          <a:blipFill>
            <a:blip r:embed="rId1"/>
            <a:stretch>
              <a:fillRect/>
            </a:stretch>
          </a:blipFill>
        </p:spPr>
      </p:sp>
      <p:sp>
        <p:nvSpPr>
          <p:cNvPr id="3" name="TextBox 3"/>
          <p:cNvSpPr txBox="1"/>
          <p:nvPr/>
        </p:nvSpPr>
        <p:spPr>
          <a:xfrm>
            <a:off x="0" y="881932"/>
            <a:ext cx="18693516" cy="2319928"/>
          </a:xfrm>
          <a:prstGeom prst="rect">
            <a:avLst/>
          </a:prstGeom>
        </p:spPr>
        <p:txBody>
          <a:bodyPr lIns="0" tIns="0" rIns="0" bIns="0" rtlCol="0" anchor="t">
            <a:spAutoFit/>
          </a:bodyPr>
          <a:lstStyle/>
          <a:p>
            <a:pPr algn="ctr">
              <a:lnSpc>
                <a:spcPts val="4820"/>
              </a:lnSpc>
            </a:pPr>
            <a:r>
              <a:rPr lang="en-US" sz="7300" spc="328">
                <a:solidFill>
                  <a:srgbClr val="F1EEEB"/>
                </a:solidFill>
                <a:latin typeface="Anton" panose="00000500000000000000"/>
                <a:ea typeface="Anton" panose="00000500000000000000"/>
                <a:cs typeface="Anton" panose="00000500000000000000"/>
                <a:sym typeface="Anton" panose="00000500000000000000"/>
              </a:rPr>
              <a:t> CÁCH XÂY DỰNG CHƯƠNG TRÌNH</a:t>
            </a:r>
            <a:endParaRPr lang="en-US" sz="7300" spc="328">
              <a:solidFill>
                <a:srgbClr val="F1EEEB"/>
              </a:solidFill>
              <a:latin typeface="Anton" panose="00000500000000000000"/>
              <a:ea typeface="Anton" panose="00000500000000000000"/>
              <a:cs typeface="Anton" panose="00000500000000000000"/>
              <a:sym typeface="Anton" panose="00000500000000000000"/>
            </a:endParaRPr>
          </a:p>
          <a:p>
            <a:pPr algn="ctr">
              <a:lnSpc>
                <a:spcPts val="4820"/>
              </a:lnSpc>
            </a:pPr>
          </a:p>
          <a:p>
            <a:pPr algn="ctr">
              <a:lnSpc>
                <a:spcPts val="2970"/>
              </a:lnSpc>
            </a:pPr>
          </a:p>
          <a:p>
            <a:pPr marL="0" lvl="0" indent="0" algn="ctr">
              <a:lnSpc>
                <a:spcPts val="4820"/>
              </a:lnSpc>
              <a:spcBef>
                <a:spcPct val="0"/>
              </a:spcBef>
            </a:pPr>
          </a:p>
        </p:txBody>
      </p:sp>
      <p:sp>
        <p:nvSpPr>
          <p:cNvPr id="4" name="TextBox 4"/>
          <p:cNvSpPr txBox="1"/>
          <p:nvPr/>
        </p:nvSpPr>
        <p:spPr>
          <a:xfrm>
            <a:off x="2178097" y="2201143"/>
            <a:ext cx="13931806" cy="852947"/>
          </a:xfrm>
          <a:prstGeom prst="rect">
            <a:avLst/>
          </a:prstGeom>
        </p:spPr>
        <p:txBody>
          <a:bodyPr lIns="0" tIns="0" rIns="0" bIns="0" rtlCol="0" anchor="t">
            <a:spAutoFit/>
          </a:bodyPr>
          <a:lstStyle/>
          <a:p>
            <a:pPr algn="ctr">
              <a:lnSpc>
                <a:spcPts val="2165"/>
              </a:lnSpc>
            </a:pPr>
            <a:r>
              <a:rPr lang="en-US" sz="3285" spc="42">
                <a:solidFill>
                  <a:srgbClr val="F1EEEB"/>
                </a:solidFill>
                <a:latin typeface="Canva Sans" panose="020B0503030501040103"/>
                <a:ea typeface="Canva Sans" panose="020B0503030501040103"/>
                <a:cs typeface="Canva Sans" panose="020B0503030501040103"/>
                <a:sym typeface="Canva Sans" panose="020B0503030501040103"/>
              </a:rPr>
              <a:t>Tạo cơ sở dử liệu </a:t>
            </a:r>
            <a:endParaRPr lang="en-US" sz="3285" spc="42">
              <a:solidFill>
                <a:srgbClr val="F1EEEB"/>
              </a:solidFill>
              <a:latin typeface="Canva Sans" panose="020B0503030501040103"/>
              <a:ea typeface="Canva Sans" panose="020B0503030501040103"/>
              <a:cs typeface="Canva Sans" panose="020B0503030501040103"/>
              <a:sym typeface="Canva Sans" panose="020B0503030501040103"/>
            </a:endParaRPr>
          </a:p>
          <a:p>
            <a:pPr algn="ctr">
              <a:lnSpc>
                <a:spcPts val="3620"/>
              </a:lnSpc>
            </a:p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EEEB"/>
        </a:solidFill>
        <a:effectLst/>
      </p:bgPr>
    </p:bg>
    <p:spTree>
      <p:nvGrpSpPr>
        <p:cNvPr id="1" name=""/>
        <p:cNvGrpSpPr/>
        <p:nvPr/>
      </p:nvGrpSpPr>
      <p:grpSpPr>
        <a:xfrm>
          <a:off x="0" y="0"/>
          <a:ext cx="0" cy="0"/>
          <a:chOff x="0" y="0"/>
          <a:chExt cx="0" cy="0"/>
        </a:xfrm>
      </p:grpSpPr>
      <p:sp>
        <p:nvSpPr>
          <p:cNvPr id="2" name="TextBox 2"/>
          <p:cNvSpPr txBox="1"/>
          <p:nvPr/>
        </p:nvSpPr>
        <p:spPr>
          <a:xfrm>
            <a:off x="3804812" y="1352006"/>
            <a:ext cx="10678375" cy="1307995"/>
          </a:xfrm>
          <a:prstGeom prst="rect">
            <a:avLst/>
          </a:prstGeom>
        </p:spPr>
        <p:txBody>
          <a:bodyPr lIns="0" tIns="0" rIns="0" bIns="0" rtlCol="0" anchor="t">
            <a:spAutoFit/>
          </a:bodyPr>
          <a:lstStyle/>
          <a:p>
            <a:pPr marL="0" lvl="0" indent="0" algn="ctr">
              <a:lnSpc>
                <a:spcPts val="8645"/>
              </a:lnSpc>
              <a:spcBef>
                <a:spcPct val="0"/>
              </a:spcBef>
            </a:pPr>
            <a:r>
              <a:rPr lang="en-US" sz="13100" spc="589">
                <a:solidFill>
                  <a:srgbClr val="73655C"/>
                </a:solidFill>
                <a:latin typeface="Anton" panose="00000500000000000000"/>
                <a:ea typeface="Anton" panose="00000500000000000000"/>
                <a:cs typeface="Anton" panose="00000500000000000000"/>
                <a:sym typeface="Anton" panose="00000500000000000000"/>
              </a:rPr>
              <a:t>KẾT LUẬN</a:t>
            </a:r>
            <a:endParaRPr lang="en-US" sz="13100" spc="589">
              <a:solidFill>
                <a:srgbClr val="73655C"/>
              </a:solidFill>
              <a:latin typeface="Anton" panose="00000500000000000000"/>
              <a:ea typeface="Anton" panose="00000500000000000000"/>
              <a:cs typeface="Anton" panose="00000500000000000000"/>
              <a:sym typeface="Anton" panose="00000500000000000000"/>
            </a:endParaRPr>
          </a:p>
        </p:txBody>
      </p:sp>
      <p:grpSp>
        <p:nvGrpSpPr>
          <p:cNvPr id="3" name="Group 3"/>
          <p:cNvGrpSpPr/>
          <p:nvPr/>
        </p:nvGrpSpPr>
        <p:grpSpPr>
          <a:xfrm rot="0">
            <a:off x="2274831" y="3137596"/>
            <a:ext cx="14327551" cy="6450731"/>
            <a:chOff x="0" y="0"/>
            <a:chExt cx="3773511" cy="1698958"/>
          </a:xfrm>
        </p:grpSpPr>
        <p:sp>
          <p:nvSpPr>
            <p:cNvPr id="4" name="Freeform 4"/>
            <p:cNvSpPr/>
            <p:nvPr/>
          </p:nvSpPr>
          <p:spPr>
            <a:xfrm>
              <a:off x="0" y="0"/>
              <a:ext cx="3773511" cy="1698958"/>
            </a:xfrm>
            <a:custGeom>
              <a:avLst/>
              <a:gdLst/>
              <a:ahLst/>
              <a:cxnLst/>
              <a:rect l="l" t="t" r="r" b="b"/>
              <a:pathLst>
                <a:path w="3773511" h="1698958">
                  <a:moveTo>
                    <a:pt x="27558" y="0"/>
                  </a:moveTo>
                  <a:lnTo>
                    <a:pt x="3745953" y="0"/>
                  </a:lnTo>
                  <a:cubicBezTo>
                    <a:pt x="3761173" y="0"/>
                    <a:pt x="3773511" y="12338"/>
                    <a:pt x="3773511" y="27558"/>
                  </a:cubicBezTo>
                  <a:lnTo>
                    <a:pt x="3773511" y="1671400"/>
                  </a:lnTo>
                  <a:cubicBezTo>
                    <a:pt x="3773511" y="1678709"/>
                    <a:pt x="3770608" y="1685718"/>
                    <a:pt x="3765440" y="1690886"/>
                  </a:cubicBezTo>
                  <a:cubicBezTo>
                    <a:pt x="3760272" y="1696054"/>
                    <a:pt x="3753262" y="1698958"/>
                    <a:pt x="3745953" y="1698958"/>
                  </a:cubicBezTo>
                  <a:lnTo>
                    <a:pt x="27558" y="1698958"/>
                  </a:lnTo>
                  <a:cubicBezTo>
                    <a:pt x="12338" y="1698958"/>
                    <a:pt x="0" y="1686620"/>
                    <a:pt x="0" y="1671400"/>
                  </a:cubicBezTo>
                  <a:lnTo>
                    <a:pt x="0" y="27558"/>
                  </a:lnTo>
                  <a:cubicBezTo>
                    <a:pt x="0" y="12338"/>
                    <a:pt x="12338" y="0"/>
                    <a:pt x="27558" y="0"/>
                  </a:cubicBezTo>
                  <a:close/>
                </a:path>
              </a:pathLst>
            </a:custGeom>
            <a:solidFill>
              <a:srgbClr val="000000">
                <a:alpha val="0"/>
              </a:srgbClr>
            </a:solidFill>
            <a:ln w="38100" cap="rnd">
              <a:solidFill>
                <a:srgbClr val="73655C"/>
              </a:solidFill>
              <a:prstDash val="solid"/>
              <a:round/>
            </a:ln>
          </p:spPr>
        </p:sp>
        <p:sp>
          <p:nvSpPr>
            <p:cNvPr id="5" name="TextBox 5"/>
            <p:cNvSpPr txBox="1"/>
            <p:nvPr/>
          </p:nvSpPr>
          <p:spPr>
            <a:xfrm>
              <a:off x="0" y="-19050"/>
              <a:ext cx="3773511" cy="1718008"/>
            </a:xfrm>
            <a:prstGeom prst="rect">
              <a:avLst/>
            </a:prstGeom>
          </p:spPr>
          <p:txBody>
            <a:bodyPr lIns="50800" tIns="50800" rIns="50800" bIns="50800" rtlCol="0" anchor="ctr"/>
            <a:lstStyle/>
            <a:p>
              <a:pPr algn="ctr">
                <a:lnSpc>
                  <a:spcPts val="3055"/>
                </a:lnSpc>
              </a:pPr>
            </a:p>
          </p:txBody>
        </p:sp>
      </p:grpSp>
      <p:sp>
        <p:nvSpPr>
          <p:cNvPr id="6" name="TextBox 6"/>
          <p:cNvSpPr txBox="1"/>
          <p:nvPr/>
        </p:nvSpPr>
        <p:spPr>
          <a:xfrm>
            <a:off x="2844679" y="3742607"/>
            <a:ext cx="13187855" cy="5145459"/>
          </a:xfrm>
          <a:prstGeom prst="rect">
            <a:avLst/>
          </a:prstGeom>
        </p:spPr>
        <p:txBody>
          <a:bodyPr lIns="0" tIns="0" rIns="0" bIns="0" rtlCol="0" anchor="t">
            <a:spAutoFit/>
          </a:bodyPr>
          <a:lstStyle/>
          <a:p>
            <a:pPr algn="l">
              <a:lnSpc>
                <a:spcPts val="5155"/>
              </a:lnSpc>
            </a:pPr>
            <a:r>
              <a:rPr lang="en-US" sz="3440" b="1">
                <a:solidFill>
                  <a:srgbClr val="73655C"/>
                </a:solidFill>
                <a:latin typeface="Canva Sans Bold" panose="020B0803030501040103"/>
                <a:ea typeface="Canva Sans Bold" panose="020B0803030501040103"/>
                <a:cs typeface="Canva Sans Bold" panose="020B0803030501040103"/>
                <a:sym typeface="Canva Sans Bold" panose="020B0803030501040103"/>
              </a:rPr>
              <a:t>Phần mềm Quản lý Cửa hàng Tivi là một ứng dụng nhỏ nhưng thực tế, giúp sinh viên rèn luyện kỹ năng lập trình giao diện, thao tác cơ sở dữ liệu và xây dựng hệ thống quản lý hoàn chỉnh.</a:t>
            </a:r>
            <a:endParaRPr lang="en-US" sz="3440" b="1">
              <a:solidFill>
                <a:srgbClr val="73655C"/>
              </a:solidFill>
              <a:latin typeface="Canva Sans Bold" panose="020B0803030501040103"/>
              <a:ea typeface="Canva Sans Bold" panose="020B0803030501040103"/>
              <a:cs typeface="Canva Sans Bold" panose="020B0803030501040103"/>
              <a:sym typeface="Canva Sans Bold" panose="020B0803030501040103"/>
            </a:endParaRPr>
          </a:p>
          <a:p>
            <a:pPr marL="0" lvl="0" indent="0" algn="l">
              <a:lnSpc>
                <a:spcPts val="5155"/>
              </a:lnSpc>
              <a:spcBef>
                <a:spcPct val="0"/>
              </a:spcBef>
            </a:pPr>
            <a:r>
              <a:rPr lang="en-US" sz="3440" b="1">
                <a:solidFill>
                  <a:srgbClr val="73655C"/>
                </a:solidFill>
                <a:latin typeface="Canva Sans Bold" panose="020B0803030501040103"/>
                <a:ea typeface="Canva Sans Bold" panose="020B0803030501040103"/>
                <a:cs typeface="Canva Sans Bold" panose="020B0803030501040103"/>
                <a:sym typeface="Canva Sans Bold" panose="020B0803030501040103"/>
              </a:rPr>
              <a:t>Sinh viên có thể mở rộng hệ thống này thành phần mềm bán hàng hoặc quản lý kho chuyên nghiệp trong tương lai.</a:t>
            </a:r>
            <a:endParaRPr lang="en-US" sz="3440" b="1">
              <a:solidFill>
                <a:srgbClr val="73655C"/>
              </a:solidFill>
              <a:latin typeface="Canva Sans Bold" panose="020B0803030501040103"/>
              <a:ea typeface="Canva Sans Bold" panose="020B0803030501040103"/>
              <a:cs typeface="Canva Sans Bold" panose="020B0803030501040103"/>
              <a:sym typeface="Canva Sans Bold" panose="020B0803030501040103"/>
            </a:endParaRPr>
          </a:p>
          <a:p>
            <a:pPr marL="0" lvl="0" indent="0" algn="l">
              <a:lnSpc>
                <a:spcPts val="5155"/>
              </a:lnSpc>
              <a:spcBef>
                <a:spcPct val="0"/>
              </a:spcBef>
            </a:pPr>
          </a:p>
          <a:p>
            <a:pPr marL="0" lvl="0" indent="0" algn="l">
              <a:lnSpc>
                <a:spcPts val="5155"/>
              </a:lnSpc>
              <a:spcBef>
                <a:spcPct val="0"/>
              </a:spcBef>
            </a:p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73655C"/>
        </a:solidFill>
        <a:effectLst/>
      </p:bgPr>
    </p:bg>
    <p:spTree>
      <p:nvGrpSpPr>
        <p:cNvPr id="1" name=""/>
        <p:cNvGrpSpPr/>
        <p:nvPr/>
      </p:nvGrpSpPr>
      <p:grpSpPr>
        <a:xfrm>
          <a:off x="0" y="0"/>
          <a:ext cx="0" cy="0"/>
          <a:chOff x="0" y="0"/>
          <a:chExt cx="0" cy="0"/>
        </a:xfrm>
      </p:grpSpPr>
      <p:sp>
        <p:nvSpPr>
          <p:cNvPr id="2" name="TextBox 2"/>
          <p:cNvSpPr txBox="1"/>
          <p:nvPr/>
        </p:nvSpPr>
        <p:spPr>
          <a:xfrm>
            <a:off x="2083671" y="1714500"/>
            <a:ext cx="14120658" cy="1307995"/>
          </a:xfrm>
          <a:prstGeom prst="rect">
            <a:avLst/>
          </a:prstGeom>
        </p:spPr>
        <p:txBody>
          <a:bodyPr lIns="0" tIns="0" rIns="0" bIns="0" rtlCol="0" anchor="t">
            <a:spAutoFit/>
          </a:bodyPr>
          <a:lstStyle/>
          <a:p>
            <a:pPr marL="0" lvl="0" indent="0" algn="ctr">
              <a:lnSpc>
                <a:spcPts val="8645"/>
              </a:lnSpc>
              <a:spcBef>
                <a:spcPct val="0"/>
              </a:spcBef>
            </a:pPr>
            <a:r>
              <a:rPr lang="en-US" sz="13100" spc="589">
                <a:solidFill>
                  <a:srgbClr val="F1EEEB"/>
                </a:solidFill>
                <a:latin typeface="Anton" panose="00000500000000000000"/>
                <a:ea typeface="Anton" panose="00000500000000000000"/>
                <a:cs typeface="Anton" panose="00000500000000000000"/>
                <a:sym typeface="Anton" panose="00000500000000000000"/>
              </a:rPr>
              <a:t>TÀI LIỆU THAM KHẢO</a:t>
            </a:r>
            <a:endParaRPr lang="en-US" sz="13100" spc="589">
              <a:solidFill>
                <a:srgbClr val="F1EEEB"/>
              </a:solidFill>
              <a:latin typeface="Anton" panose="00000500000000000000"/>
              <a:ea typeface="Anton" panose="00000500000000000000"/>
              <a:cs typeface="Anton" panose="00000500000000000000"/>
              <a:sym typeface="Anton" panose="00000500000000000000"/>
            </a:endParaRPr>
          </a:p>
        </p:txBody>
      </p:sp>
      <p:sp>
        <p:nvSpPr>
          <p:cNvPr id="3" name="TextBox 3"/>
          <p:cNvSpPr txBox="1"/>
          <p:nvPr/>
        </p:nvSpPr>
        <p:spPr>
          <a:xfrm>
            <a:off x="2799206" y="6752726"/>
            <a:ext cx="2560913" cy="2505574"/>
          </a:xfrm>
          <a:prstGeom prst="rect">
            <a:avLst/>
          </a:prstGeom>
        </p:spPr>
        <p:txBody>
          <a:bodyPr lIns="0" tIns="0" rIns="0" bIns="0" rtlCol="0" anchor="t">
            <a:spAutoFit/>
          </a:bodyPr>
          <a:lstStyle/>
          <a:p>
            <a:pPr algn="ctr">
              <a:lnSpc>
                <a:spcPts val="1870"/>
              </a:lnSpc>
            </a:pPr>
            <a:r>
              <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rPr>
              <a:t>XÂY DỰNG CHƯƠNG TRÌNH QUẢN LÝ BÁN HÀNG BẰNG C#</a:t>
            </a:r>
            <a:endPar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algn="ctr">
              <a:lnSpc>
                <a:spcPts val="1870"/>
              </a:lnSpc>
            </a:pPr>
          </a:p>
          <a:p>
            <a:pPr algn="ctr">
              <a:lnSpc>
                <a:spcPts val="1870"/>
              </a:lnSpc>
            </a:pPr>
            <a:r>
              <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rPr>
              <a:t>LINK : HTTPS://TIMODAY.EDU.VN/XAY-DUNG-CHUONG-TRINH-QUAN-LY-BAN-HANG-BANG-C/</a:t>
            </a:r>
            <a:endPar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marL="0" lvl="0" indent="0" algn="ctr">
              <a:lnSpc>
                <a:spcPts val="1870"/>
              </a:lnSpc>
              <a:spcBef>
                <a:spcPct val="0"/>
              </a:spcBef>
            </a:pPr>
          </a:p>
        </p:txBody>
      </p:sp>
      <p:grpSp>
        <p:nvGrpSpPr>
          <p:cNvPr id="4" name="Group 4"/>
          <p:cNvGrpSpPr/>
          <p:nvPr/>
        </p:nvGrpSpPr>
        <p:grpSpPr>
          <a:xfrm rot="0">
            <a:off x="3414666" y="4892201"/>
            <a:ext cx="1348460" cy="1348460"/>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F1EEEB"/>
            </a:solidFill>
          </p:spPr>
        </p:sp>
        <p:sp>
          <p:nvSpPr>
            <p:cNvPr id="6" name="TextBox 6"/>
            <p:cNvSpPr txBox="1"/>
            <p:nvPr/>
          </p:nvSpPr>
          <p:spPr>
            <a:xfrm>
              <a:off x="127000" y="107950"/>
              <a:ext cx="558800" cy="577850"/>
            </a:xfrm>
            <a:prstGeom prst="rect">
              <a:avLst/>
            </a:prstGeom>
          </p:spPr>
          <p:txBody>
            <a:bodyPr lIns="50800" tIns="50800" rIns="50800" bIns="50800" rtlCol="0" anchor="ctr"/>
            <a:lstStyle/>
            <a:p>
              <a:pPr algn="ctr">
                <a:lnSpc>
                  <a:spcPts val="3055"/>
                </a:lnSpc>
              </a:pPr>
            </a:p>
          </p:txBody>
        </p:sp>
      </p:grpSp>
      <p:sp>
        <p:nvSpPr>
          <p:cNvPr id="7" name="TextBox 7"/>
          <p:cNvSpPr txBox="1"/>
          <p:nvPr/>
        </p:nvSpPr>
        <p:spPr>
          <a:xfrm>
            <a:off x="3516215" y="5431810"/>
            <a:ext cx="1145362" cy="526417"/>
          </a:xfrm>
          <a:prstGeom prst="rect">
            <a:avLst/>
          </a:prstGeom>
        </p:spPr>
        <p:txBody>
          <a:bodyPr lIns="0" tIns="0" rIns="0" bIns="0" rtlCol="0" anchor="t">
            <a:spAutoFit/>
          </a:bodyPr>
          <a:lstStyle/>
          <a:p>
            <a:pPr marL="0" lvl="0" indent="0" algn="ctr">
              <a:lnSpc>
                <a:spcPts val="3405"/>
              </a:lnSpc>
              <a:spcBef>
                <a:spcPct val="0"/>
              </a:spcBef>
            </a:pPr>
            <a:r>
              <a:rPr lang="en-US" sz="5160" spc="232">
                <a:solidFill>
                  <a:srgbClr val="73655C"/>
                </a:solidFill>
                <a:latin typeface="Anton" panose="00000500000000000000"/>
                <a:ea typeface="Anton" panose="00000500000000000000"/>
                <a:cs typeface="Anton" panose="00000500000000000000"/>
                <a:sym typeface="Anton" panose="00000500000000000000"/>
              </a:rPr>
              <a:t>1</a:t>
            </a:r>
            <a:endParaRPr lang="en-US" sz="5160" spc="232">
              <a:solidFill>
                <a:srgbClr val="73655C"/>
              </a:solidFill>
              <a:latin typeface="Anton" panose="00000500000000000000"/>
              <a:ea typeface="Anton" panose="00000500000000000000"/>
              <a:cs typeface="Anton" panose="00000500000000000000"/>
              <a:sym typeface="Anton" panose="00000500000000000000"/>
            </a:endParaRPr>
          </a:p>
        </p:txBody>
      </p:sp>
      <p:grpSp>
        <p:nvGrpSpPr>
          <p:cNvPr id="8" name="Group 8"/>
          <p:cNvGrpSpPr/>
          <p:nvPr/>
        </p:nvGrpSpPr>
        <p:grpSpPr>
          <a:xfrm rot="0">
            <a:off x="6784707" y="4892201"/>
            <a:ext cx="1348460" cy="134846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F1EEEB"/>
            </a:solidFill>
          </p:spPr>
        </p:sp>
        <p:sp>
          <p:nvSpPr>
            <p:cNvPr id="10" name="TextBox 10"/>
            <p:cNvSpPr txBox="1"/>
            <p:nvPr/>
          </p:nvSpPr>
          <p:spPr>
            <a:xfrm>
              <a:off x="127000" y="107950"/>
              <a:ext cx="558800" cy="577850"/>
            </a:xfrm>
            <a:prstGeom prst="rect">
              <a:avLst/>
            </a:prstGeom>
          </p:spPr>
          <p:txBody>
            <a:bodyPr lIns="50800" tIns="50800" rIns="50800" bIns="50800" rtlCol="0" anchor="ctr"/>
            <a:lstStyle/>
            <a:p>
              <a:pPr algn="ctr">
                <a:lnSpc>
                  <a:spcPts val="3055"/>
                </a:lnSpc>
              </a:pPr>
            </a:p>
          </p:txBody>
        </p:sp>
      </p:grpSp>
      <p:sp>
        <p:nvSpPr>
          <p:cNvPr id="11" name="TextBox 11"/>
          <p:cNvSpPr txBox="1"/>
          <p:nvPr/>
        </p:nvSpPr>
        <p:spPr>
          <a:xfrm>
            <a:off x="6886256" y="5431810"/>
            <a:ext cx="1145362" cy="526417"/>
          </a:xfrm>
          <a:prstGeom prst="rect">
            <a:avLst/>
          </a:prstGeom>
        </p:spPr>
        <p:txBody>
          <a:bodyPr lIns="0" tIns="0" rIns="0" bIns="0" rtlCol="0" anchor="t">
            <a:spAutoFit/>
          </a:bodyPr>
          <a:lstStyle/>
          <a:p>
            <a:pPr marL="0" lvl="0" indent="0" algn="ctr">
              <a:lnSpc>
                <a:spcPts val="3405"/>
              </a:lnSpc>
              <a:spcBef>
                <a:spcPct val="0"/>
              </a:spcBef>
            </a:pPr>
            <a:r>
              <a:rPr lang="en-US" sz="5160" spc="232">
                <a:solidFill>
                  <a:srgbClr val="73655C"/>
                </a:solidFill>
                <a:latin typeface="Anton" panose="00000500000000000000"/>
                <a:ea typeface="Anton" panose="00000500000000000000"/>
                <a:cs typeface="Anton" panose="00000500000000000000"/>
                <a:sym typeface="Anton" panose="00000500000000000000"/>
              </a:rPr>
              <a:t>2</a:t>
            </a:r>
            <a:endParaRPr lang="en-US" sz="5160" spc="232">
              <a:solidFill>
                <a:srgbClr val="73655C"/>
              </a:solidFill>
              <a:latin typeface="Anton" panose="00000500000000000000"/>
              <a:ea typeface="Anton" panose="00000500000000000000"/>
              <a:cs typeface="Anton" panose="00000500000000000000"/>
              <a:sym typeface="Anton" panose="00000500000000000000"/>
            </a:endParaRPr>
          </a:p>
        </p:txBody>
      </p:sp>
      <p:grpSp>
        <p:nvGrpSpPr>
          <p:cNvPr id="12" name="Group 12"/>
          <p:cNvGrpSpPr/>
          <p:nvPr/>
        </p:nvGrpSpPr>
        <p:grpSpPr>
          <a:xfrm rot="0">
            <a:off x="10156822" y="4892201"/>
            <a:ext cx="1348460" cy="1348460"/>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F1EEEB"/>
            </a:solidFill>
          </p:spPr>
        </p:sp>
        <p:sp>
          <p:nvSpPr>
            <p:cNvPr id="14" name="TextBox 14"/>
            <p:cNvSpPr txBox="1"/>
            <p:nvPr/>
          </p:nvSpPr>
          <p:spPr>
            <a:xfrm>
              <a:off x="127000" y="107950"/>
              <a:ext cx="558800" cy="577850"/>
            </a:xfrm>
            <a:prstGeom prst="rect">
              <a:avLst/>
            </a:prstGeom>
          </p:spPr>
          <p:txBody>
            <a:bodyPr lIns="50800" tIns="50800" rIns="50800" bIns="50800" rtlCol="0" anchor="ctr"/>
            <a:lstStyle/>
            <a:p>
              <a:pPr algn="ctr">
                <a:lnSpc>
                  <a:spcPts val="3055"/>
                </a:lnSpc>
              </a:pPr>
            </a:p>
          </p:txBody>
        </p:sp>
      </p:grpSp>
      <p:sp>
        <p:nvSpPr>
          <p:cNvPr id="15" name="TextBox 15"/>
          <p:cNvSpPr txBox="1"/>
          <p:nvPr/>
        </p:nvSpPr>
        <p:spPr>
          <a:xfrm>
            <a:off x="10258371" y="5431810"/>
            <a:ext cx="1145362" cy="526417"/>
          </a:xfrm>
          <a:prstGeom prst="rect">
            <a:avLst/>
          </a:prstGeom>
        </p:spPr>
        <p:txBody>
          <a:bodyPr lIns="0" tIns="0" rIns="0" bIns="0" rtlCol="0" anchor="t">
            <a:spAutoFit/>
          </a:bodyPr>
          <a:lstStyle/>
          <a:p>
            <a:pPr marL="0" lvl="0" indent="0" algn="ctr">
              <a:lnSpc>
                <a:spcPts val="3405"/>
              </a:lnSpc>
              <a:spcBef>
                <a:spcPct val="0"/>
              </a:spcBef>
            </a:pPr>
            <a:r>
              <a:rPr lang="en-US" sz="5160" spc="232">
                <a:solidFill>
                  <a:srgbClr val="73655C"/>
                </a:solidFill>
                <a:latin typeface="Anton" panose="00000500000000000000"/>
                <a:ea typeface="Anton" panose="00000500000000000000"/>
                <a:cs typeface="Anton" panose="00000500000000000000"/>
                <a:sym typeface="Anton" panose="00000500000000000000"/>
              </a:rPr>
              <a:t>3</a:t>
            </a:r>
            <a:endParaRPr lang="en-US" sz="5160" spc="232">
              <a:solidFill>
                <a:srgbClr val="73655C"/>
              </a:solidFill>
              <a:latin typeface="Anton" panose="00000500000000000000"/>
              <a:ea typeface="Anton" panose="00000500000000000000"/>
              <a:cs typeface="Anton" panose="00000500000000000000"/>
              <a:sym typeface="Anton" panose="00000500000000000000"/>
            </a:endParaRPr>
          </a:p>
        </p:txBody>
      </p:sp>
      <p:grpSp>
        <p:nvGrpSpPr>
          <p:cNvPr id="16" name="Group 16"/>
          <p:cNvGrpSpPr/>
          <p:nvPr/>
        </p:nvGrpSpPr>
        <p:grpSpPr>
          <a:xfrm rot="0">
            <a:off x="13534107" y="4892201"/>
            <a:ext cx="1348460" cy="134846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F1EEEB"/>
            </a:solidFill>
          </p:spPr>
        </p:sp>
        <p:sp>
          <p:nvSpPr>
            <p:cNvPr id="18" name="TextBox 18"/>
            <p:cNvSpPr txBox="1"/>
            <p:nvPr/>
          </p:nvSpPr>
          <p:spPr>
            <a:xfrm>
              <a:off x="127000" y="107950"/>
              <a:ext cx="558800" cy="577850"/>
            </a:xfrm>
            <a:prstGeom prst="rect">
              <a:avLst/>
            </a:prstGeom>
          </p:spPr>
          <p:txBody>
            <a:bodyPr lIns="50800" tIns="50800" rIns="50800" bIns="50800" rtlCol="0" anchor="ctr"/>
            <a:lstStyle/>
            <a:p>
              <a:pPr algn="ctr">
                <a:lnSpc>
                  <a:spcPts val="3055"/>
                </a:lnSpc>
              </a:pPr>
            </a:p>
          </p:txBody>
        </p:sp>
      </p:grpSp>
      <p:sp>
        <p:nvSpPr>
          <p:cNvPr id="19" name="TextBox 19"/>
          <p:cNvSpPr txBox="1"/>
          <p:nvPr/>
        </p:nvSpPr>
        <p:spPr>
          <a:xfrm>
            <a:off x="13635656" y="5431810"/>
            <a:ext cx="1145362" cy="526417"/>
          </a:xfrm>
          <a:prstGeom prst="rect">
            <a:avLst/>
          </a:prstGeom>
        </p:spPr>
        <p:txBody>
          <a:bodyPr lIns="0" tIns="0" rIns="0" bIns="0" rtlCol="0" anchor="t">
            <a:spAutoFit/>
          </a:bodyPr>
          <a:lstStyle/>
          <a:p>
            <a:pPr marL="0" lvl="0" indent="0" algn="ctr">
              <a:lnSpc>
                <a:spcPts val="3405"/>
              </a:lnSpc>
              <a:spcBef>
                <a:spcPct val="0"/>
              </a:spcBef>
            </a:pPr>
            <a:r>
              <a:rPr lang="en-US" sz="5160" spc="232">
                <a:solidFill>
                  <a:srgbClr val="73655C"/>
                </a:solidFill>
                <a:latin typeface="Anton" panose="00000500000000000000"/>
                <a:ea typeface="Anton" panose="00000500000000000000"/>
                <a:cs typeface="Anton" panose="00000500000000000000"/>
                <a:sym typeface="Anton" panose="00000500000000000000"/>
              </a:rPr>
              <a:t>4</a:t>
            </a:r>
            <a:endParaRPr lang="en-US" sz="5160" spc="232">
              <a:solidFill>
                <a:srgbClr val="73655C"/>
              </a:solidFill>
              <a:latin typeface="Anton" panose="00000500000000000000"/>
              <a:ea typeface="Anton" panose="00000500000000000000"/>
              <a:cs typeface="Anton" panose="00000500000000000000"/>
              <a:sym typeface="Anton" panose="00000500000000000000"/>
            </a:endParaRPr>
          </a:p>
        </p:txBody>
      </p:sp>
      <p:sp>
        <p:nvSpPr>
          <p:cNvPr id="20" name="TextBox 20"/>
          <p:cNvSpPr txBox="1"/>
          <p:nvPr/>
        </p:nvSpPr>
        <p:spPr>
          <a:xfrm>
            <a:off x="6178481" y="6533141"/>
            <a:ext cx="2560913" cy="2962724"/>
          </a:xfrm>
          <a:prstGeom prst="rect">
            <a:avLst/>
          </a:prstGeom>
        </p:spPr>
        <p:txBody>
          <a:bodyPr lIns="0" tIns="0" rIns="0" bIns="0" rtlCol="0" anchor="t">
            <a:spAutoFit/>
          </a:bodyPr>
          <a:lstStyle/>
          <a:p>
            <a:pPr algn="ctr">
              <a:lnSpc>
                <a:spcPts val="1870"/>
              </a:lnSpc>
            </a:pPr>
            <a:r>
              <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rPr>
              <a:t>VIBLO (CỘNG ĐỒNG IT VIỆT NAM): NƠI CHIA SẺ CÁC BÀI VIẾT VỀ KỸ THUẬT XỬ LÝ CỤ THỂ (VÍ DỤ: KẾT NỐI SQL, MÔ HÌNH 3 LỚP)</a:t>
            </a:r>
            <a:endPar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algn="ctr">
              <a:lnSpc>
                <a:spcPts val="1870"/>
              </a:lnSpc>
            </a:pPr>
          </a:p>
          <a:p>
            <a:pPr algn="ctr">
              <a:lnSpc>
                <a:spcPts val="1870"/>
              </a:lnSpc>
            </a:pPr>
            <a:r>
              <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rPr>
              <a:t>LINK: </a:t>
            </a:r>
            <a:endPar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algn="ctr">
              <a:lnSpc>
                <a:spcPts val="1870"/>
              </a:lnSpc>
            </a:pPr>
            <a:r>
              <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rPr>
              <a:t>HTTPS://VIBLO.ASIA/SEARCH?Q=QUẢN LÝ BÁN HÀNG C#</a:t>
            </a:r>
            <a:endPar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marL="0" lvl="0" indent="0" algn="ctr">
              <a:lnSpc>
                <a:spcPts val="1870"/>
              </a:lnSpc>
              <a:spcBef>
                <a:spcPct val="0"/>
              </a:spcBef>
            </a:pPr>
          </a:p>
        </p:txBody>
      </p:sp>
      <p:sp>
        <p:nvSpPr>
          <p:cNvPr id="21" name="TextBox 21"/>
          <p:cNvSpPr txBox="1"/>
          <p:nvPr/>
        </p:nvSpPr>
        <p:spPr>
          <a:xfrm>
            <a:off x="9558543" y="6533141"/>
            <a:ext cx="2560913" cy="2276999"/>
          </a:xfrm>
          <a:prstGeom prst="rect">
            <a:avLst/>
          </a:prstGeom>
        </p:spPr>
        <p:txBody>
          <a:bodyPr lIns="0" tIns="0" rIns="0" bIns="0" rtlCol="0" anchor="t">
            <a:spAutoFit/>
          </a:bodyPr>
          <a:lstStyle/>
          <a:p>
            <a:pPr algn="ctr">
              <a:lnSpc>
                <a:spcPts val="1870"/>
              </a:lnSpc>
            </a:pPr>
            <a:r>
              <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rPr>
              <a:t>LAPTRINHVB.NET: KHO TÀNG SOURCE CODE CỦA SINH VIÊN VIỆT NAM</a:t>
            </a:r>
            <a:endPar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algn="ctr">
              <a:lnSpc>
                <a:spcPts val="1870"/>
              </a:lnSpc>
            </a:pPr>
          </a:p>
          <a:p>
            <a:pPr algn="ctr">
              <a:lnSpc>
                <a:spcPts val="1870"/>
              </a:lnSpc>
            </a:pPr>
            <a:r>
              <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rPr>
              <a:t>LINK:</a:t>
            </a:r>
            <a:endPar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algn="ctr">
              <a:lnSpc>
                <a:spcPts val="1870"/>
              </a:lnSpc>
            </a:pPr>
            <a:r>
              <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rPr>
              <a:t> HTTPS://LAPTRINHVB.NET/ </a:t>
            </a:r>
            <a:endPar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marL="0" lvl="0" indent="0" algn="ctr">
              <a:lnSpc>
                <a:spcPts val="1870"/>
              </a:lnSpc>
              <a:spcBef>
                <a:spcPct val="0"/>
              </a:spcBef>
            </a:pPr>
          </a:p>
        </p:txBody>
      </p:sp>
      <p:sp>
        <p:nvSpPr>
          <p:cNvPr id="22" name="TextBox 22"/>
          <p:cNvSpPr txBox="1"/>
          <p:nvPr/>
        </p:nvSpPr>
        <p:spPr>
          <a:xfrm>
            <a:off x="12927881" y="6524151"/>
            <a:ext cx="2560913" cy="2962724"/>
          </a:xfrm>
          <a:prstGeom prst="rect">
            <a:avLst/>
          </a:prstGeom>
        </p:spPr>
        <p:txBody>
          <a:bodyPr lIns="0" tIns="0" rIns="0" bIns="0" rtlCol="0" anchor="t">
            <a:spAutoFit/>
          </a:bodyPr>
          <a:lstStyle/>
          <a:p>
            <a:pPr algn="ctr">
              <a:lnSpc>
                <a:spcPts val="1870"/>
              </a:lnSpc>
            </a:pPr>
            <a:r>
              <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rPr>
              <a:t>LẬP TRÌNH C# WINFORM - PHẦN MỀM QUẢN LÝ QUÁN CAFE" </a:t>
            </a:r>
            <a:endPar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algn="ctr">
              <a:lnSpc>
                <a:spcPts val="1870"/>
              </a:lnSpc>
            </a:pPr>
          </a:p>
          <a:p>
            <a:pPr algn="ctr">
              <a:lnSpc>
                <a:spcPts val="1870"/>
              </a:lnSpc>
            </a:pPr>
            <a:r>
              <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rPr>
              <a:t>LINK: HTTPS://HOWKTEAM.VN/COURSE/LAP-TRINH-C-WINFORM-PHAN-MEM-QUAN-LY-QUAN-CAFE-28</a:t>
            </a:r>
            <a:endParaRPr lang="en-US" sz="1440" b="1" spc="287">
              <a:solidFill>
                <a:srgbClr val="F1EEEB"/>
              </a:solidFill>
              <a:latin typeface="Canva Sans Bold" panose="020B0803030501040103"/>
              <a:ea typeface="Canva Sans Bold" panose="020B0803030501040103"/>
              <a:cs typeface="Canva Sans Bold" panose="020B0803030501040103"/>
              <a:sym typeface="Canva Sans Bold" panose="020B0803030501040103"/>
            </a:endParaRPr>
          </a:p>
          <a:p>
            <a:pPr algn="ctr">
              <a:lnSpc>
                <a:spcPts val="1870"/>
              </a:lnSpc>
            </a:pPr>
          </a:p>
          <a:p>
            <a:pPr marL="0" lvl="0" indent="0" algn="ctr">
              <a:lnSpc>
                <a:spcPts val="1870"/>
              </a:lnSpc>
              <a:spcBef>
                <a:spcPct val="0"/>
              </a:spcBef>
            </a:p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EEEB"/>
        </a:solidFill>
        <a:effectLst/>
      </p:bgPr>
    </p:bg>
    <p:spTree>
      <p:nvGrpSpPr>
        <p:cNvPr id="1" name=""/>
        <p:cNvGrpSpPr/>
        <p:nvPr/>
      </p:nvGrpSpPr>
      <p:grpSpPr>
        <a:xfrm>
          <a:off x="0" y="0"/>
          <a:ext cx="0" cy="0"/>
          <a:chOff x="0" y="0"/>
          <a:chExt cx="0" cy="0"/>
        </a:xfrm>
      </p:grpSpPr>
      <p:sp>
        <p:nvSpPr>
          <p:cNvPr id="2" name="AutoShape 2"/>
          <p:cNvSpPr/>
          <p:nvPr/>
        </p:nvSpPr>
        <p:spPr>
          <a:xfrm>
            <a:off x="9144000" y="3577411"/>
            <a:ext cx="9144000" cy="6709589"/>
          </a:xfrm>
          <a:prstGeom prst="rect">
            <a:avLst/>
          </a:prstGeom>
          <a:solidFill>
            <a:srgbClr val="73655C"/>
          </a:solidFill>
        </p:spPr>
      </p:sp>
      <p:sp>
        <p:nvSpPr>
          <p:cNvPr id="3" name="TextBox 3"/>
          <p:cNvSpPr txBox="1"/>
          <p:nvPr/>
        </p:nvSpPr>
        <p:spPr>
          <a:xfrm>
            <a:off x="2742168" y="1714500"/>
            <a:ext cx="12397964" cy="1307995"/>
          </a:xfrm>
          <a:prstGeom prst="rect">
            <a:avLst/>
          </a:prstGeom>
        </p:spPr>
        <p:txBody>
          <a:bodyPr lIns="0" tIns="0" rIns="0" bIns="0" rtlCol="0" anchor="t">
            <a:spAutoFit/>
          </a:bodyPr>
          <a:lstStyle/>
          <a:p>
            <a:pPr marL="0" lvl="0" indent="0" algn="ctr">
              <a:lnSpc>
                <a:spcPts val="8645"/>
              </a:lnSpc>
              <a:spcBef>
                <a:spcPct val="0"/>
              </a:spcBef>
            </a:pPr>
            <a:r>
              <a:rPr lang="en-US" sz="13100" u="none" strike="noStrike" spc="589">
                <a:solidFill>
                  <a:srgbClr val="73655C"/>
                </a:solidFill>
                <a:latin typeface="Anton" panose="00000500000000000000"/>
                <a:ea typeface="Anton" panose="00000500000000000000"/>
                <a:cs typeface="Anton" panose="00000500000000000000"/>
                <a:sym typeface="Anton" panose="00000500000000000000"/>
              </a:rPr>
              <a:t>BILAN DU STAGE</a:t>
            </a:r>
            <a:endParaRPr lang="en-US" sz="13100" u="none" strike="noStrike" spc="589">
              <a:solidFill>
                <a:srgbClr val="73655C"/>
              </a:solidFill>
              <a:latin typeface="Anton" panose="00000500000000000000"/>
              <a:ea typeface="Anton" panose="00000500000000000000"/>
              <a:cs typeface="Anton" panose="00000500000000000000"/>
              <a:sym typeface="Anton" panose="00000500000000000000"/>
            </a:endParaRPr>
          </a:p>
        </p:txBody>
      </p:sp>
      <p:sp>
        <p:nvSpPr>
          <p:cNvPr id="4" name="TextBox 4"/>
          <p:cNvSpPr txBox="1"/>
          <p:nvPr/>
        </p:nvSpPr>
        <p:spPr>
          <a:xfrm>
            <a:off x="1114623" y="4756940"/>
            <a:ext cx="6914755" cy="4566928"/>
          </a:xfrm>
          <a:prstGeom prst="rect">
            <a:avLst/>
          </a:prstGeom>
        </p:spPr>
        <p:txBody>
          <a:bodyPr lIns="0" tIns="0" rIns="0" bIns="0" rtlCol="0" anchor="t">
            <a:spAutoFit/>
          </a:bodyPr>
          <a:lstStyle/>
          <a:p>
            <a:pPr marL="0" lvl="0" indent="0" algn="ctr">
              <a:lnSpc>
                <a:spcPts val="2470"/>
              </a:lnSpc>
            </a:pPr>
            <a:r>
              <a:rPr lang="en-US" sz="1900" strike="noStrike">
                <a:solidFill>
                  <a:srgbClr val="73655C"/>
                </a:solidFill>
                <a:latin typeface="Gotham"/>
                <a:ea typeface="Gotham"/>
                <a:cs typeface="Gotham"/>
                <a:sym typeface="Gotham"/>
              </a:rPr>
              <a:t>Ce stage a été une opportunité précieuse pour mettre en pratique les connaissances théoriques acquises au cours de ma formation. J'ai pu appliquer des concepts clés de la gestion de projet, du marketing et de la production dans un environnement professionnel réel.</a:t>
            </a:r>
            <a:endParaRPr lang="en-US" sz="1900" strike="noStrike">
              <a:solidFill>
                <a:srgbClr val="73655C"/>
              </a:solidFill>
              <a:latin typeface="Gotham"/>
              <a:ea typeface="Gotham"/>
              <a:cs typeface="Gotham"/>
              <a:sym typeface="Gotham"/>
            </a:endParaRPr>
          </a:p>
          <a:p>
            <a:pPr marL="0" lvl="0" indent="0" algn="ctr">
              <a:lnSpc>
                <a:spcPts val="2470"/>
              </a:lnSpc>
            </a:pPr>
          </a:p>
          <a:p>
            <a:pPr marL="0" lvl="0" indent="0" algn="ctr">
              <a:lnSpc>
                <a:spcPts val="2470"/>
              </a:lnSpc>
            </a:pPr>
            <a:r>
              <a:rPr lang="en-US" sz="1900" strike="noStrike">
                <a:solidFill>
                  <a:srgbClr val="73655C"/>
                </a:solidFill>
                <a:latin typeface="Gotham"/>
                <a:ea typeface="Gotham"/>
                <a:cs typeface="Gotham"/>
                <a:sym typeface="Gotham"/>
              </a:rPr>
              <a:t>Il m’a également permis de me familiariser avec les outils professionnels utilisés pour le suivi de projet et la coordination des équipes, améliorant ainsi ma capacité à gérer des projets complexes.</a:t>
            </a:r>
            <a:endParaRPr lang="en-US" sz="1900" strike="noStrike">
              <a:solidFill>
                <a:srgbClr val="73655C"/>
              </a:solidFill>
              <a:latin typeface="Gotham"/>
              <a:ea typeface="Gotham"/>
              <a:cs typeface="Gotham"/>
              <a:sym typeface="Gotham"/>
            </a:endParaRPr>
          </a:p>
          <a:p>
            <a:pPr marL="0" lvl="0" indent="0" algn="ctr">
              <a:lnSpc>
                <a:spcPts val="2470"/>
              </a:lnSpc>
            </a:pPr>
          </a:p>
          <a:p>
            <a:pPr marL="0" lvl="0" indent="0" algn="ctr">
              <a:lnSpc>
                <a:spcPts val="2470"/>
              </a:lnSpc>
            </a:pPr>
            <a:r>
              <a:rPr lang="en-US" sz="1900" strike="noStrike">
                <a:solidFill>
                  <a:srgbClr val="73655C"/>
                </a:solidFill>
                <a:latin typeface="Gotham"/>
                <a:ea typeface="Gotham"/>
                <a:cs typeface="Gotham"/>
                <a:sym typeface="Gotham"/>
              </a:rPr>
              <a:t>En outre, la collaboration avec des professionnels expérimentés a enrichi ma perspective sur les enjeux pratiques du secteur, consolidant mes acquis académiques et orientant mes choix futurs de carrière.</a:t>
            </a:r>
            <a:endParaRPr lang="en-US" sz="1900" strike="noStrike">
              <a:solidFill>
                <a:srgbClr val="73655C"/>
              </a:solidFill>
              <a:latin typeface="Gotham"/>
              <a:ea typeface="Gotham"/>
              <a:cs typeface="Gotham"/>
              <a:sym typeface="Gotham"/>
            </a:endParaRPr>
          </a:p>
        </p:txBody>
      </p:sp>
      <p:sp>
        <p:nvSpPr>
          <p:cNvPr id="5" name="TextBox 5"/>
          <p:cNvSpPr txBox="1"/>
          <p:nvPr/>
        </p:nvSpPr>
        <p:spPr>
          <a:xfrm>
            <a:off x="1114623" y="3653693"/>
            <a:ext cx="6914755" cy="901701"/>
          </a:xfrm>
          <a:prstGeom prst="rect">
            <a:avLst/>
          </a:prstGeom>
        </p:spPr>
        <p:txBody>
          <a:bodyPr lIns="0" tIns="0" rIns="0" bIns="0" rtlCol="0" anchor="t">
            <a:spAutoFit/>
          </a:bodyPr>
          <a:lstStyle/>
          <a:p>
            <a:pPr marL="0" lvl="0" indent="0" algn="ctr">
              <a:lnSpc>
                <a:spcPts val="7150"/>
              </a:lnSpc>
            </a:pPr>
            <a:r>
              <a:rPr lang="en-US" sz="5500" strike="noStrike">
                <a:solidFill>
                  <a:srgbClr val="73655C"/>
                </a:solidFill>
                <a:latin typeface="Sloop Script Pro" panose="00000000000000090000"/>
                <a:ea typeface="Sloop Script Pro" panose="00000000000000090000"/>
                <a:cs typeface="Sloop Script Pro" panose="00000000000000090000"/>
                <a:sym typeface="Sloop Script Pro" panose="00000000000000090000"/>
              </a:rPr>
              <a:t>Bilan scolaire</a:t>
            </a:r>
            <a:endParaRPr lang="en-US" sz="5500" strike="noStrike">
              <a:solidFill>
                <a:srgbClr val="73655C"/>
              </a:solidFill>
              <a:latin typeface="Sloop Script Pro" panose="00000000000000090000"/>
              <a:ea typeface="Sloop Script Pro" panose="00000000000000090000"/>
              <a:cs typeface="Sloop Script Pro" panose="00000000000000090000"/>
              <a:sym typeface="Sloop Script Pro" panose="00000000000000090000"/>
            </a:endParaRPr>
          </a:p>
        </p:txBody>
      </p:sp>
      <p:sp>
        <p:nvSpPr>
          <p:cNvPr id="6" name="TextBox 6"/>
          <p:cNvSpPr txBox="1"/>
          <p:nvPr/>
        </p:nvSpPr>
        <p:spPr>
          <a:xfrm>
            <a:off x="10344545" y="4756940"/>
            <a:ext cx="6914755" cy="3243968"/>
          </a:xfrm>
          <a:prstGeom prst="rect">
            <a:avLst/>
          </a:prstGeom>
        </p:spPr>
        <p:txBody>
          <a:bodyPr lIns="0" tIns="0" rIns="0" bIns="0" rtlCol="0" anchor="t">
            <a:spAutoFit/>
          </a:bodyPr>
          <a:lstStyle/>
          <a:p>
            <a:pPr marL="0" lvl="0" indent="0" algn="ctr">
              <a:lnSpc>
                <a:spcPts val="2365"/>
              </a:lnSpc>
            </a:pPr>
            <a:r>
              <a:rPr lang="en-US" sz="1820" strike="noStrike">
                <a:solidFill>
                  <a:srgbClr val="F1EEEB"/>
                </a:solidFill>
                <a:latin typeface="Gotham"/>
                <a:ea typeface="Gotham"/>
                <a:cs typeface="Gotham"/>
                <a:sym typeface="Gotham"/>
              </a:rPr>
              <a:t>Ce stage a été une expérience très enrichissante sur le plan personnel. J'ai appris à gérer le stress et à travailler efficacement en équipe dans un environnement dynamique.</a:t>
            </a:r>
            <a:endParaRPr lang="en-US" sz="1820" strike="noStrike">
              <a:solidFill>
                <a:srgbClr val="F1EEEB"/>
              </a:solidFill>
              <a:latin typeface="Gotham"/>
              <a:ea typeface="Gotham"/>
              <a:cs typeface="Gotham"/>
              <a:sym typeface="Gotham"/>
            </a:endParaRPr>
          </a:p>
          <a:p>
            <a:pPr marL="0" lvl="0" indent="0" algn="ctr">
              <a:lnSpc>
                <a:spcPts val="2365"/>
              </a:lnSpc>
            </a:pPr>
          </a:p>
          <a:p>
            <a:pPr marL="0" lvl="0" indent="0" algn="ctr">
              <a:lnSpc>
                <a:spcPts val="2365"/>
              </a:lnSpc>
            </a:pPr>
            <a:r>
              <a:rPr lang="en-US" sz="1820" strike="noStrike">
                <a:solidFill>
                  <a:srgbClr val="F1EEEB"/>
                </a:solidFill>
                <a:latin typeface="Gotham"/>
                <a:ea typeface="Gotham"/>
                <a:cs typeface="Gotham"/>
                <a:sym typeface="Gotham"/>
              </a:rPr>
              <a:t>Travailler avec des professionnels du secteur a renforcé ma confiance en moi, amélioré mes compétences en communication et élargi mon réseau.</a:t>
            </a:r>
            <a:endParaRPr lang="en-US" sz="1820" strike="noStrike">
              <a:solidFill>
                <a:srgbClr val="F1EEEB"/>
              </a:solidFill>
              <a:latin typeface="Gotham"/>
              <a:ea typeface="Gotham"/>
              <a:cs typeface="Gotham"/>
              <a:sym typeface="Gotham"/>
            </a:endParaRPr>
          </a:p>
          <a:p>
            <a:pPr marL="0" lvl="0" indent="0" algn="ctr">
              <a:lnSpc>
                <a:spcPts val="2365"/>
              </a:lnSpc>
            </a:pPr>
          </a:p>
          <a:p>
            <a:pPr marL="0" lvl="0" indent="0" algn="ctr">
              <a:lnSpc>
                <a:spcPts val="2365"/>
              </a:lnSpc>
            </a:pPr>
            <a:r>
              <a:rPr lang="en-US" sz="1820" strike="noStrike">
                <a:solidFill>
                  <a:srgbClr val="F1EEEB"/>
                </a:solidFill>
                <a:latin typeface="Gotham"/>
                <a:ea typeface="Gotham"/>
                <a:cs typeface="Gotham"/>
                <a:sym typeface="Gotham"/>
              </a:rPr>
              <a:t>Cette expérience a clarifié mes objectifs professionnels et m'a motivé à poursuivre une carrière dans la mode avec une perspective plus affirmée.</a:t>
            </a:r>
            <a:endParaRPr lang="en-US" sz="1820" strike="noStrike">
              <a:solidFill>
                <a:srgbClr val="F1EEEB"/>
              </a:solidFill>
              <a:latin typeface="Gotham"/>
              <a:ea typeface="Gotham"/>
              <a:cs typeface="Gotham"/>
              <a:sym typeface="Gotham"/>
            </a:endParaRPr>
          </a:p>
        </p:txBody>
      </p:sp>
      <p:sp>
        <p:nvSpPr>
          <p:cNvPr id="7" name="TextBox 7"/>
          <p:cNvSpPr txBox="1"/>
          <p:nvPr/>
        </p:nvSpPr>
        <p:spPr>
          <a:xfrm>
            <a:off x="10344545" y="3672743"/>
            <a:ext cx="6914755" cy="901701"/>
          </a:xfrm>
          <a:prstGeom prst="rect">
            <a:avLst/>
          </a:prstGeom>
        </p:spPr>
        <p:txBody>
          <a:bodyPr lIns="0" tIns="0" rIns="0" bIns="0" rtlCol="0" anchor="t">
            <a:spAutoFit/>
          </a:bodyPr>
          <a:lstStyle/>
          <a:p>
            <a:pPr marL="0" lvl="0" indent="0" algn="ctr">
              <a:lnSpc>
                <a:spcPts val="7150"/>
              </a:lnSpc>
              <a:spcBef>
                <a:spcPct val="0"/>
              </a:spcBef>
            </a:pPr>
            <a:r>
              <a:rPr lang="en-US" sz="5500" u="none" strike="noStrike">
                <a:solidFill>
                  <a:srgbClr val="F1EEEB"/>
                </a:solidFill>
                <a:latin typeface="Sloop Script Pro" panose="00000000000000090000"/>
                <a:ea typeface="Sloop Script Pro" panose="00000000000000090000"/>
                <a:cs typeface="Sloop Script Pro" panose="00000000000000090000"/>
                <a:sym typeface="Sloop Script Pro" panose="00000000000000090000"/>
              </a:rPr>
              <a:t>Bilan personnel</a:t>
            </a:r>
            <a:endParaRPr lang="en-US" sz="5500" u="none" strike="noStrike">
              <a:solidFill>
                <a:srgbClr val="F1EEEB"/>
              </a:solidFill>
              <a:latin typeface="Sloop Script Pro" panose="00000000000000090000"/>
              <a:ea typeface="Sloop Script Pro" panose="00000000000000090000"/>
              <a:cs typeface="Sloop Script Pro" panose="00000000000000090000"/>
              <a:sym typeface="Sloop Script Pro" panose="0000000000000009000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73655C"/>
        </a:solidFill>
        <a:effectLst/>
      </p:bgPr>
    </p:bg>
    <p:spTree>
      <p:nvGrpSpPr>
        <p:cNvPr id="1" name=""/>
        <p:cNvGrpSpPr/>
        <p:nvPr/>
      </p:nvGrpSpPr>
      <p:grpSpPr>
        <a:xfrm>
          <a:off x="0" y="0"/>
          <a:ext cx="0" cy="0"/>
          <a:chOff x="0" y="0"/>
          <a:chExt cx="0" cy="0"/>
        </a:xfrm>
      </p:grpSpPr>
      <p:grpSp>
        <p:nvGrpSpPr>
          <p:cNvPr id="2" name="Group 2"/>
          <p:cNvGrpSpPr/>
          <p:nvPr/>
        </p:nvGrpSpPr>
        <p:grpSpPr>
          <a:xfrm rot="0">
            <a:off x="1304012" y="1069745"/>
            <a:ext cx="15679976" cy="7743582"/>
            <a:chOff x="0" y="0"/>
            <a:chExt cx="4129705" cy="2039462"/>
          </a:xfrm>
        </p:grpSpPr>
        <p:sp>
          <p:nvSpPr>
            <p:cNvPr id="3" name="Freeform 3"/>
            <p:cNvSpPr/>
            <p:nvPr/>
          </p:nvSpPr>
          <p:spPr>
            <a:xfrm>
              <a:off x="0" y="0"/>
              <a:ext cx="4129706" cy="2039462"/>
            </a:xfrm>
            <a:custGeom>
              <a:avLst/>
              <a:gdLst/>
              <a:ahLst/>
              <a:cxnLst/>
              <a:rect l="l" t="t" r="r" b="b"/>
              <a:pathLst>
                <a:path w="4129706" h="2039462">
                  <a:moveTo>
                    <a:pt x="25181" y="0"/>
                  </a:moveTo>
                  <a:lnTo>
                    <a:pt x="4104525" y="0"/>
                  </a:lnTo>
                  <a:cubicBezTo>
                    <a:pt x="4111203" y="0"/>
                    <a:pt x="4117608" y="2653"/>
                    <a:pt x="4122330" y="7375"/>
                  </a:cubicBezTo>
                  <a:cubicBezTo>
                    <a:pt x="4127053" y="12098"/>
                    <a:pt x="4129706" y="18503"/>
                    <a:pt x="4129706" y="25181"/>
                  </a:cubicBezTo>
                  <a:lnTo>
                    <a:pt x="4129706" y="2014281"/>
                  </a:lnTo>
                  <a:cubicBezTo>
                    <a:pt x="4129706" y="2028188"/>
                    <a:pt x="4118432" y="2039462"/>
                    <a:pt x="4104525" y="2039462"/>
                  </a:cubicBezTo>
                  <a:lnTo>
                    <a:pt x="25181" y="2039462"/>
                  </a:lnTo>
                  <a:cubicBezTo>
                    <a:pt x="11274" y="2039462"/>
                    <a:pt x="0" y="2028188"/>
                    <a:pt x="0" y="2014281"/>
                  </a:cubicBezTo>
                  <a:lnTo>
                    <a:pt x="0" y="25181"/>
                  </a:lnTo>
                  <a:cubicBezTo>
                    <a:pt x="0" y="11274"/>
                    <a:pt x="11274" y="0"/>
                    <a:pt x="25181" y="0"/>
                  </a:cubicBezTo>
                  <a:close/>
                </a:path>
              </a:pathLst>
            </a:custGeom>
            <a:solidFill>
              <a:srgbClr val="000000">
                <a:alpha val="0"/>
              </a:srgbClr>
            </a:solidFill>
            <a:ln w="114300" cap="rnd">
              <a:solidFill>
                <a:srgbClr val="F1EEEB"/>
              </a:solidFill>
              <a:prstDash val="solid"/>
              <a:round/>
            </a:ln>
          </p:spPr>
        </p:sp>
        <p:sp>
          <p:nvSpPr>
            <p:cNvPr id="4" name="TextBox 4"/>
            <p:cNvSpPr txBox="1"/>
            <p:nvPr/>
          </p:nvSpPr>
          <p:spPr>
            <a:xfrm>
              <a:off x="0" y="-19050"/>
              <a:ext cx="4129705" cy="2058512"/>
            </a:xfrm>
            <a:prstGeom prst="rect">
              <a:avLst/>
            </a:prstGeom>
          </p:spPr>
          <p:txBody>
            <a:bodyPr lIns="50800" tIns="50800" rIns="50800" bIns="50800" rtlCol="0" anchor="ctr"/>
            <a:lstStyle/>
            <a:p>
              <a:pPr algn="ctr">
                <a:lnSpc>
                  <a:spcPts val="3055"/>
                </a:lnSpc>
              </a:pPr>
            </a:p>
          </p:txBody>
        </p:sp>
      </p:grpSp>
      <p:sp>
        <p:nvSpPr>
          <p:cNvPr id="5" name="TextBox 5"/>
          <p:cNvSpPr txBox="1"/>
          <p:nvPr/>
        </p:nvSpPr>
        <p:spPr>
          <a:xfrm>
            <a:off x="6107902" y="7600522"/>
            <a:ext cx="6072196" cy="674916"/>
          </a:xfrm>
          <a:prstGeom prst="rect">
            <a:avLst/>
          </a:prstGeom>
        </p:spPr>
        <p:txBody>
          <a:bodyPr lIns="0" tIns="0" rIns="0" bIns="0" rtlCol="0" anchor="t">
            <a:spAutoFit/>
          </a:bodyPr>
          <a:lstStyle/>
          <a:p>
            <a:pPr algn="ctr">
              <a:lnSpc>
                <a:spcPts val="4460"/>
              </a:lnSpc>
            </a:pPr>
            <a:r>
              <a:rPr lang="en-US" sz="6760" spc="87">
                <a:solidFill>
                  <a:srgbClr val="F1EEEB"/>
                </a:solidFill>
                <a:latin typeface="Sloop Script Pro" panose="00000000000000090000"/>
                <a:ea typeface="Sloop Script Pro" panose="00000000000000090000"/>
                <a:cs typeface="Sloop Script Pro" panose="00000000000000090000"/>
                <a:sym typeface="Sloop Script Pro" panose="00000000000000090000"/>
              </a:rPr>
              <a:t>Merci d'avoir regardé</a:t>
            </a:r>
            <a:endParaRPr lang="en-US" sz="6760" spc="87">
              <a:solidFill>
                <a:srgbClr val="F1EEEB"/>
              </a:solidFill>
              <a:latin typeface="Sloop Script Pro" panose="00000000000000090000"/>
              <a:ea typeface="Sloop Script Pro" panose="00000000000000090000"/>
              <a:cs typeface="Sloop Script Pro" panose="00000000000000090000"/>
              <a:sym typeface="Sloop Script Pro" panose="00000000000000090000"/>
            </a:endParaRPr>
          </a:p>
        </p:txBody>
      </p:sp>
      <p:sp>
        <p:nvSpPr>
          <p:cNvPr id="6" name="TextBox 6"/>
          <p:cNvSpPr txBox="1"/>
          <p:nvPr/>
        </p:nvSpPr>
        <p:spPr>
          <a:xfrm>
            <a:off x="2484700" y="3606280"/>
            <a:ext cx="13318600" cy="3308687"/>
          </a:xfrm>
          <a:prstGeom prst="rect">
            <a:avLst/>
          </a:prstGeom>
        </p:spPr>
        <p:txBody>
          <a:bodyPr lIns="0" tIns="0" rIns="0" bIns="0" rtlCol="0" anchor="t">
            <a:spAutoFit/>
          </a:bodyPr>
          <a:lstStyle/>
          <a:p>
            <a:pPr algn="ctr">
              <a:lnSpc>
                <a:spcPts val="8155"/>
              </a:lnSpc>
            </a:pPr>
            <a:r>
              <a:rPr lang="en-US" sz="12355" spc="556">
                <a:solidFill>
                  <a:srgbClr val="F1EEEB"/>
                </a:solidFill>
                <a:latin typeface="Anton" panose="00000500000000000000"/>
                <a:ea typeface="Anton" panose="00000500000000000000"/>
                <a:cs typeface="Anton" panose="00000500000000000000"/>
                <a:sym typeface="Anton" panose="00000500000000000000"/>
              </a:rPr>
              <a:t>CẢM ƠN THẦY</a:t>
            </a:r>
            <a:endParaRPr lang="en-US" sz="12355" spc="556">
              <a:solidFill>
                <a:srgbClr val="F1EEEB"/>
              </a:solidFill>
              <a:latin typeface="Anton" panose="00000500000000000000"/>
              <a:ea typeface="Anton" panose="00000500000000000000"/>
              <a:cs typeface="Anton" panose="00000500000000000000"/>
              <a:sym typeface="Anton" panose="00000500000000000000"/>
            </a:endParaRPr>
          </a:p>
          <a:p>
            <a:pPr algn="ctr">
              <a:lnSpc>
                <a:spcPts val="8155"/>
              </a:lnSpc>
            </a:pPr>
          </a:p>
          <a:p>
            <a:pPr marL="0" lvl="0" indent="0" algn="ctr">
              <a:lnSpc>
                <a:spcPts val="8155"/>
              </a:lnSpc>
              <a:spcBef>
                <a:spcPct val="0"/>
              </a:spcBef>
            </a:pPr>
            <a:r>
              <a:rPr lang="en-US" sz="12355" spc="556">
                <a:solidFill>
                  <a:srgbClr val="F1EEEB"/>
                </a:solidFill>
                <a:latin typeface="Anton" panose="00000500000000000000"/>
                <a:ea typeface="Anton" panose="00000500000000000000"/>
                <a:cs typeface="Anton" panose="00000500000000000000"/>
                <a:sym typeface="Anton" panose="00000500000000000000"/>
              </a:rPr>
              <a:t> ĐÃ XEM</a:t>
            </a:r>
            <a:endParaRPr lang="en-US" sz="12355" spc="556">
              <a:solidFill>
                <a:srgbClr val="F1EEEB"/>
              </a:solidFill>
              <a:latin typeface="Anton" panose="00000500000000000000"/>
              <a:ea typeface="Anton" panose="00000500000000000000"/>
              <a:cs typeface="Anton" panose="00000500000000000000"/>
              <a:sym typeface="Anton" panose="0000050000000000000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1EEEB"/>
        </a:solidFill>
        <a:effectLst/>
      </p:bgPr>
    </p:bg>
    <p:spTree>
      <p:nvGrpSpPr>
        <p:cNvPr id="1" name=""/>
        <p:cNvGrpSpPr/>
        <p:nvPr/>
      </p:nvGrpSpPr>
      <p:grpSpPr>
        <a:xfrm>
          <a:off x="0" y="0"/>
          <a:ext cx="0" cy="0"/>
          <a:chOff x="0" y="0"/>
          <a:chExt cx="0" cy="0"/>
        </a:xfrm>
      </p:grpSpPr>
      <p:sp>
        <p:nvSpPr>
          <p:cNvPr id="2" name="TextBox 2"/>
          <p:cNvSpPr txBox="1"/>
          <p:nvPr/>
        </p:nvSpPr>
        <p:spPr>
          <a:xfrm>
            <a:off x="4243182" y="1352006"/>
            <a:ext cx="9801636" cy="1307995"/>
          </a:xfrm>
          <a:prstGeom prst="rect">
            <a:avLst/>
          </a:prstGeom>
        </p:spPr>
        <p:txBody>
          <a:bodyPr lIns="0" tIns="0" rIns="0" bIns="0" rtlCol="0" anchor="t">
            <a:spAutoFit/>
          </a:bodyPr>
          <a:lstStyle/>
          <a:p>
            <a:pPr marL="0" lvl="0" indent="0" algn="ctr">
              <a:lnSpc>
                <a:spcPts val="8645"/>
              </a:lnSpc>
              <a:spcBef>
                <a:spcPct val="0"/>
              </a:spcBef>
            </a:pPr>
            <a:r>
              <a:rPr lang="en-US" sz="13100" spc="589">
                <a:solidFill>
                  <a:srgbClr val="73655C"/>
                </a:solidFill>
                <a:latin typeface="Anton" panose="00000500000000000000"/>
                <a:ea typeface="Anton" panose="00000500000000000000"/>
                <a:cs typeface="Anton" panose="00000500000000000000"/>
                <a:sym typeface="Anton" panose="00000500000000000000"/>
              </a:rPr>
              <a:t>MỤC</a:t>
            </a:r>
            <a:r>
              <a:rPr lang="en-US" sz="13100" spc="589">
                <a:solidFill>
                  <a:srgbClr val="73655C"/>
                </a:solidFill>
                <a:latin typeface="Anton" panose="00000500000000000000"/>
                <a:ea typeface="Anton" panose="00000500000000000000"/>
                <a:cs typeface="Anton" panose="00000500000000000000"/>
                <a:sym typeface="Anton" panose="00000500000000000000"/>
              </a:rPr>
              <a:t> LỤC</a:t>
            </a:r>
            <a:endParaRPr lang="en-US" sz="13100" spc="589">
              <a:solidFill>
                <a:srgbClr val="73655C"/>
              </a:solidFill>
              <a:latin typeface="Anton" panose="00000500000000000000"/>
              <a:ea typeface="Anton" panose="00000500000000000000"/>
              <a:cs typeface="Anton" panose="00000500000000000000"/>
              <a:sym typeface="Anton" panose="00000500000000000000"/>
            </a:endParaRPr>
          </a:p>
        </p:txBody>
      </p:sp>
      <p:sp>
        <p:nvSpPr>
          <p:cNvPr id="3" name="TextBox 3"/>
          <p:cNvSpPr txBox="1"/>
          <p:nvPr/>
        </p:nvSpPr>
        <p:spPr>
          <a:xfrm>
            <a:off x="2116910" y="6585385"/>
            <a:ext cx="4822640" cy="580517"/>
          </a:xfrm>
          <a:prstGeom prst="rect">
            <a:avLst/>
          </a:prstGeom>
        </p:spPr>
        <p:txBody>
          <a:bodyPr lIns="0" tIns="0" rIns="0" bIns="0" rtlCol="0" anchor="t">
            <a:spAutoFit/>
          </a:bodyPr>
          <a:lstStyle/>
          <a:p>
            <a:pPr marL="0" lvl="0" indent="0" algn="ctr">
              <a:lnSpc>
                <a:spcPts val="4895"/>
              </a:lnSpc>
              <a:spcBef>
                <a:spcPct val="0"/>
              </a:spcBef>
            </a:pPr>
            <a:r>
              <a:rPr lang="en-US" sz="3265" spc="146">
                <a:solidFill>
                  <a:srgbClr val="73655C"/>
                </a:solidFill>
                <a:latin typeface="Anton" panose="00000500000000000000"/>
                <a:ea typeface="Anton" panose="00000500000000000000"/>
                <a:cs typeface="Anton" panose="00000500000000000000"/>
                <a:sym typeface="Anton" panose="00000500000000000000"/>
              </a:rPr>
              <a:t>III. GIAO</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 </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D</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I</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ỆN </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C</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HƯƠNG TRÌNH</a:t>
            </a:r>
            <a:endParaRPr lang="en-US" sz="3265" u="none" strike="noStrike" spc="146">
              <a:solidFill>
                <a:srgbClr val="73655C"/>
              </a:solidFill>
              <a:latin typeface="Anton" panose="00000500000000000000"/>
              <a:ea typeface="Anton" panose="00000500000000000000"/>
              <a:cs typeface="Anton" panose="00000500000000000000"/>
              <a:sym typeface="Anton" panose="00000500000000000000"/>
            </a:endParaRPr>
          </a:p>
        </p:txBody>
      </p:sp>
      <p:sp>
        <p:nvSpPr>
          <p:cNvPr id="4" name="TextBox 4"/>
          <p:cNvSpPr txBox="1"/>
          <p:nvPr/>
        </p:nvSpPr>
        <p:spPr>
          <a:xfrm>
            <a:off x="10701683" y="3712071"/>
            <a:ext cx="4219875" cy="1818767"/>
          </a:xfrm>
          <a:prstGeom prst="rect">
            <a:avLst/>
          </a:prstGeom>
        </p:spPr>
        <p:txBody>
          <a:bodyPr lIns="0" tIns="0" rIns="0" bIns="0" rtlCol="0" anchor="t">
            <a:spAutoFit/>
          </a:bodyPr>
          <a:lstStyle/>
          <a:p>
            <a:pPr marL="0" lvl="0" indent="0" algn="ctr">
              <a:lnSpc>
                <a:spcPts val="4895"/>
              </a:lnSpc>
              <a:spcBef>
                <a:spcPct val="0"/>
              </a:spcBef>
            </a:pPr>
            <a:r>
              <a:rPr lang="en-US" sz="3265" spc="146">
                <a:solidFill>
                  <a:srgbClr val="73655C"/>
                </a:solidFill>
                <a:latin typeface="Anton" panose="00000500000000000000"/>
                <a:ea typeface="Anton" panose="00000500000000000000"/>
                <a:cs typeface="Anton" panose="00000500000000000000"/>
                <a:sym typeface="Anton" panose="00000500000000000000"/>
              </a:rPr>
              <a:t>II. PHÂN</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 </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TÍCH</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 </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TH</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I</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Ế</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T</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 KẾ HỆ </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T</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HỐNG</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 </a:t>
            </a:r>
            <a:endParaRPr lang="en-US" sz="3265" u="none" strike="noStrike" spc="146">
              <a:solidFill>
                <a:srgbClr val="73655C"/>
              </a:solidFill>
              <a:latin typeface="Anton" panose="00000500000000000000"/>
              <a:ea typeface="Anton" panose="00000500000000000000"/>
              <a:cs typeface="Anton" panose="00000500000000000000"/>
              <a:sym typeface="Anton" panose="00000500000000000000"/>
            </a:endParaRPr>
          </a:p>
          <a:p>
            <a:pPr marL="0" lvl="0" indent="0" algn="ctr">
              <a:lnSpc>
                <a:spcPts val="4895"/>
              </a:lnSpc>
              <a:spcBef>
                <a:spcPct val="0"/>
              </a:spcBef>
            </a:pPr>
          </a:p>
        </p:txBody>
      </p:sp>
      <p:sp>
        <p:nvSpPr>
          <p:cNvPr id="5" name="TextBox 5"/>
          <p:cNvSpPr txBox="1"/>
          <p:nvPr/>
        </p:nvSpPr>
        <p:spPr>
          <a:xfrm>
            <a:off x="10701683" y="6523218"/>
            <a:ext cx="4486459" cy="1199642"/>
          </a:xfrm>
          <a:prstGeom prst="rect">
            <a:avLst/>
          </a:prstGeom>
        </p:spPr>
        <p:txBody>
          <a:bodyPr lIns="0" tIns="0" rIns="0" bIns="0" rtlCol="0" anchor="t">
            <a:spAutoFit/>
          </a:bodyPr>
          <a:lstStyle/>
          <a:p>
            <a:pPr marL="0" lvl="0" indent="0" algn="ctr">
              <a:lnSpc>
                <a:spcPts val="4895"/>
              </a:lnSpc>
              <a:spcBef>
                <a:spcPct val="0"/>
              </a:spcBef>
            </a:pPr>
            <a:r>
              <a:rPr lang="en-US" sz="3265" spc="146">
                <a:solidFill>
                  <a:srgbClr val="73655C"/>
                </a:solidFill>
                <a:latin typeface="Anton" panose="00000500000000000000"/>
                <a:ea typeface="Anton" panose="00000500000000000000"/>
                <a:cs typeface="Anton" panose="00000500000000000000"/>
                <a:sym typeface="Anton" panose="00000500000000000000"/>
              </a:rPr>
              <a:t>IV. KẾT</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 L</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UẬ</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N</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 </a:t>
            </a:r>
            <a:endParaRPr lang="en-US" sz="3265" u="none" strike="noStrike" spc="146">
              <a:solidFill>
                <a:srgbClr val="73655C"/>
              </a:solidFill>
              <a:latin typeface="Anton" panose="00000500000000000000"/>
              <a:ea typeface="Anton" panose="00000500000000000000"/>
              <a:cs typeface="Anton" panose="00000500000000000000"/>
              <a:sym typeface="Anton" panose="00000500000000000000"/>
            </a:endParaRPr>
          </a:p>
          <a:p>
            <a:pPr marL="0" lvl="0" indent="0" algn="ctr">
              <a:lnSpc>
                <a:spcPts val="4895"/>
              </a:lnSpc>
              <a:spcBef>
                <a:spcPct val="0"/>
              </a:spcBef>
            </a:pPr>
          </a:p>
        </p:txBody>
      </p:sp>
      <p:sp>
        <p:nvSpPr>
          <p:cNvPr id="6" name="TextBox 6"/>
          <p:cNvSpPr txBox="1"/>
          <p:nvPr/>
        </p:nvSpPr>
        <p:spPr>
          <a:xfrm>
            <a:off x="1996093" y="3769221"/>
            <a:ext cx="4943456" cy="2007285"/>
          </a:xfrm>
          <a:prstGeom prst="rect">
            <a:avLst/>
          </a:prstGeom>
        </p:spPr>
        <p:txBody>
          <a:bodyPr lIns="0" tIns="0" rIns="0" bIns="0" rtlCol="0" anchor="t">
            <a:spAutoFit/>
          </a:bodyPr>
          <a:lstStyle/>
          <a:p>
            <a:pPr algn="ctr">
              <a:lnSpc>
                <a:spcPts val="4485"/>
              </a:lnSpc>
              <a:spcBef>
                <a:spcPct val="0"/>
              </a:spcBef>
            </a:pPr>
            <a:r>
              <a:rPr lang="en-US" sz="3450">
                <a:solidFill>
                  <a:srgbClr val="73655C"/>
                </a:solidFill>
                <a:latin typeface="Anton" panose="00000500000000000000"/>
                <a:ea typeface="Anton" panose="00000500000000000000"/>
                <a:cs typeface="Anton" panose="00000500000000000000"/>
                <a:sym typeface="Anton" panose="00000500000000000000"/>
              </a:rPr>
              <a:t>I. GIỚI THIỆU CHUNG </a:t>
            </a:r>
            <a:endParaRPr lang="en-US" sz="3450">
              <a:solidFill>
                <a:srgbClr val="73655C"/>
              </a:solidFill>
              <a:latin typeface="Anton" panose="00000500000000000000"/>
              <a:ea typeface="Anton" panose="00000500000000000000"/>
              <a:cs typeface="Anton" panose="00000500000000000000"/>
              <a:sym typeface="Anton" panose="00000500000000000000"/>
            </a:endParaRPr>
          </a:p>
          <a:p>
            <a:pPr algn="ctr">
              <a:lnSpc>
                <a:spcPts val="3835"/>
              </a:lnSpc>
              <a:spcBef>
                <a:spcPct val="0"/>
              </a:spcBef>
            </a:pPr>
            <a:r>
              <a:rPr lang="en-US" sz="2950">
                <a:solidFill>
                  <a:srgbClr val="73655C"/>
                </a:solidFill>
                <a:latin typeface="Canva Sans" panose="020B0503030501040103"/>
                <a:ea typeface="Canva Sans" panose="020B0503030501040103"/>
                <a:cs typeface="Canva Sans" panose="020B0503030501040103"/>
                <a:sym typeface="Canva Sans" panose="020B0503030501040103"/>
              </a:rPr>
              <a:t>1. ĐẶT VẤN ĐỀ </a:t>
            </a:r>
            <a:endParaRPr lang="en-US" sz="2950">
              <a:solidFill>
                <a:srgbClr val="73655C"/>
              </a:solidFill>
              <a:latin typeface="Canva Sans" panose="020B0503030501040103"/>
              <a:ea typeface="Canva Sans" panose="020B0503030501040103"/>
              <a:cs typeface="Canva Sans" panose="020B0503030501040103"/>
              <a:sym typeface="Canva Sans" panose="020B0503030501040103"/>
            </a:endParaRPr>
          </a:p>
          <a:p>
            <a:pPr algn="ctr">
              <a:lnSpc>
                <a:spcPts val="3835"/>
              </a:lnSpc>
              <a:spcBef>
                <a:spcPct val="0"/>
              </a:spcBef>
            </a:pPr>
            <a:r>
              <a:rPr lang="en-US" sz="2950">
                <a:solidFill>
                  <a:srgbClr val="73655C"/>
                </a:solidFill>
                <a:latin typeface="Canva Sans" panose="020B0503030501040103"/>
                <a:ea typeface="Canva Sans" panose="020B0503030501040103"/>
                <a:cs typeface="Canva Sans" panose="020B0503030501040103"/>
                <a:sym typeface="Canva Sans" panose="020B0503030501040103"/>
              </a:rPr>
              <a:t>2. MỤC TIÊU ĐỀ TÀI </a:t>
            </a:r>
            <a:endParaRPr lang="en-US" sz="2950">
              <a:solidFill>
                <a:srgbClr val="73655C"/>
              </a:solidFill>
              <a:latin typeface="Canva Sans" panose="020B0503030501040103"/>
              <a:ea typeface="Canva Sans" panose="020B0503030501040103"/>
              <a:cs typeface="Canva Sans" panose="020B0503030501040103"/>
              <a:sym typeface="Canva Sans" panose="020B0503030501040103"/>
            </a:endParaRPr>
          </a:p>
          <a:p>
            <a:pPr algn="ctr">
              <a:lnSpc>
                <a:spcPts val="3835"/>
              </a:lnSpc>
              <a:spcBef>
                <a:spcPct val="0"/>
              </a:spcBef>
            </a:pPr>
            <a:r>
              <a:rPr lang="en-US" sz="2950">
                <a:solidFill>
                  <a:srgbClr val="73655C"/>
                </a:solidFill>
                <a:latin typeface="Canva Sans" panose="020B0503030501040103"/>
                <a:ea typeface="Canva Sans" panose="020B0503030501040103"/>
                <a:cs typeface="Canva Sans" panose="020B0503030501040103"/>
                <a:sym typeface="Canva Sans" panose="020B0503030501040103"/>
              </a:rPr>
              <a:t>3. CÔNG CỤ SỬ DỤNG </a:t>
            </a:r>
            <a:endParaRPr lang="en-US" sz="2950">
              <a:solidFill>
                <a:srgbClr val="73655C"/>
              </a:solidFill>
              <a:latin typeface="Canva Sans" panose="020B0503030501040103"/>
              <a:ea typeface="Canva Sans" panose="020B0503030501040103"/>
              <a:cs typeface="Canva Sans" panose="020B0503030501040103"/>
              <a:sym typeface="Canva Sans" panose="020B0503030501040103"/>
            </a:endParaRPr>
          </a:p>
        </p:txBody>
      </p:sp>
      <p:sp>
        <p:nvSpPr>
          <p:cNvPr id="7" name="TextBox 7"/>
          <p:cNvSpPr txBox="1"/>
          <p:nvPr/>
        </p:nvSpPr>
        <p:spPr>
          <a:xfrm>
            <a:off x="6732680" y="8058658"/>
            <a:ext cx="4822640" cy="1199642"/>
          </a:xfrm>
          <a:prstGeom prst="rect">
            <a:avLst/>
          </a:prstGeom>
        </p:spPr>
        <p:txBody>
          <a:bodyPr lIns="0" tIns="0" rIns="0" bIns="0" rtlCol="0" anchor="t">
            <a:spAutoFit/>
          </a:bodyPr>
          <a:lstStyle/>
          <a:p>
            <a:pPr marL="0" lvl="0" indent="0" algn="ctr">
              <a:lnSpc>
                <a:spcPts val="4895"/>
              </a:lnSpc>
              <a:spcBef>
                <a:spcPct val="0"/>
              </a:spcBef>
            </a:pPr>
            <a:r>
              <a:rPr lang="en-US" sz="3265" spc="146">
                <a:solidFill>
                  <a:srgbClr val="73655C"/>
                </a:solidFill>
                <a:latin typeface="Anton" panose="00000500000000000000"/>
                <a:ea typeface="Anton" panose="00000500000000000000"/>
                <a:cs typeface="Anton" panose="00000500000000000000"/>
                <a:sym typeface="Anton" panose="00000500000000000000"/>
              </a:rPr>
              <a:t>V. TÀI</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 LIỆ</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U</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 </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T</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H</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AM</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 </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K</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H</a:t>
            </a:r>
            <a:r>
              <a:rPr lang="en-US" sz="3265" u="none" strike="noStrike" spc="146">
                <a:solidFill>
                  <a:srgbClr val="73655C"/>
                </a:solidFill>
                <a:latin typeface="Anton" panose="00000500000000000000"/>
                <a:ea typeface="Anton" panose="00000500000000000000"/>
                <a:cs typeface="Anton" panose="00000500000000000000"/>
                <a:sym typeface="Anton" panose="00000500000000000000"/>
              </a:rPr>
              <a:t>ẢO </a:t>
            </a:r>
            <a:endParaRPr lang="en-US" sz="3265" u="none" strike="noStrike" spc="146">
              <a:solidFill>
                <a:srgbClr val="73655C"/>
              </a:solidFill>
              <a:latin typeface="Anton" panose="00000500000000000000"/>
              <a:ea typeface="Anton" panose="00000500000000000000"/>
              <a:cs typeface="Anton" panose="00000500000000000000"/>
              <a:sym typeface="Anton" panose="00000500000000000000"/>
            </a:endParaRPr>
          </a:p>
          <a:p>
            <a:pPr marL="0" lvl="0" indent="0" algn="ctr">
              <a:lnSpc>
                <a:spcPts val="4895"/>
              </a:lnSpc>
              <a:spcBef>
                <a:spcPct val="0"/>
              </a:spcBef>
            </a:p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3655C"/>
        </a:solidFill>
        <a:effectLst/>
      </p:bgPr>
    </p:bg>
    <p:spTree>
      <p:nvGrpSpPr>
        <p:cNvPr id="1" name=""/>
        <p:cNvGrpSpPr/>
        <p:nvPr/>
      </p:nvGrpSpPr>
      <p:grpSpPr>
        <a:xfrm>
          <a:off x="0" y="0"/>
          <a:ext cx="0" cy="0"/>
          <a:chOff x="0" y="0"/>
          <a:chExt cx="0" cy="0"/>
        </a:xfrm>
      </p:grpSpPr>
      <p:sp>
        <p:nvSpPr>
          <p:cNvPr id="2" name="AutoShape 2"/>
          <p:cNvSpPr/>
          <p:nvPr/>
        </p:nvSpPr>
        <p:spPr>
          <a:xfrm>
            <a:off x="1190625" y="5133975"/>
            <a:ext cx="16068675" cy="0"/>
          </a:xfrm>
          <a:prstGeom prst="line">
            <a:avLst/>
          </a:prstGeom>
          <a:ln w="19050" cap="rnd">
            <a:solidFill>
              <a:srgbClr val="F1EEEB"/>
            </a:solidFill>
            <a:prstDash val="solid"/>
            <a:headEnd type="none" w="sm" len="sm"/>
            <a:tailEnd type="none" w="sm" len="sm"/>
          </a:ln>
        </p:spPr>
      </p:sp>
      <p:grpSp>
        <p:nvGrpSpPr>
          <p:cNvPr id="3" name="Group 3"/>
          <p:cNvGrpSpPr/>
          <p:nvPr/>
        </p:nvGrpSpPr>
        <p:grpSpPr>
          <a:xfrm rot="0">
            <a:off x="1028700" y="4981575"/>
            <a:ext cx="323850" cy="323850"/>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1EEEB"/>
            </a:solidFill>
          </p:spPr>
        </p:sp>
      </p:grpSp>
      <p:grpSp>
        <p:nvGrpSpPr>
          <p:cNvPr id="5" name="Group 5"/>
          <p:cNvGrpSpPr/>
          <p:nvPr/>
        </p:nvGrpSpPr>
        <p:grpSpPr>
          <a:xfrm rot="0">
            <a:off x="6870302" y="4972050"/>
            <a:ext cx="323850" cy="323850"/>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1EEEB"/>
            </a:solidFill>
          </p:spPr>
        </p:sp>
      </p:grpSp>
      <p:grpSp>
        <p:nvGrpSpPr>
          <p:cNvPr id="7" name="Group 7"/>
          <p:cNvGrpSpPr/>
          <p:nvPr/>
        </p:nvGrpSpPr>
        <p:grpSpPr>
          <a:xfrm rot="0">
            <a:off x="13109954" y="4972050"/>
            <a:ext cx="323850" cy="323850"/>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1EEEB"/>
            </a:solidFill>
          </p:spPr>
        </p:sp>
      </p:grpSp>
      <p:sp>
        <p:nvSpPr>
          <p:cNvPr id="9" name="TextBox 9"/>
          <p:cNvSpPr txBox="1"/>
          <p:nvPr/>
        </p:nvSpPr>
        <p:spPr>
          <a:xfrm>
            <a:off x="1028409" y="5624512"/>
            <a:ext cx="3364925" cy="760730"/>
          </a:xfrm>
          <a:prstGeom prst="rect">
            <a:avLst/>
          </a:prstGeom>
        </p:spPr>
        <p:txBody>
          <a:bodyPr lIns="0" tIns="0" rIns="0" bIns="0" rtlCol="0" anchor="t">
            <a:spAutoFit/>
          </a:bodyPr>
          <a:lstStyle/>
          <a:p>
            <a:pPr algn="l">
              <a:lnSpc>
                <a:spcPts val="3055"/>
              </a:lnSpc>
            </a:pPr>
            <a:r>
              <a:rPr lang="en-US" sz="2350">
                <a:solidFill>
                  <a:srgbClr val="F1EEEB"/>
                </a:solidFill>
                <a:latin typeface="Anton" panose="00000500000000000000"/>
                <a:ea typeface="Anton" panose="00000500000000000000"/>
                <a:cs typeface="Anton" panose="00000500000000000000"/>
                <a:sym typeface="Anton" panose="00000500000000000000"/>
              </a:rPr>
              <a:t>1.ĐẶT VẤN ĐỀ</a:t>
            </a:r>
            <a:endParaRPr lang="en-US" sz="2350">
              <a:solidFill>
                <a:srgbClr val="F1EEEB"/>
              </a:solidFill>
              <a:latin typeface="Anton" panose="00000500000000000000"/>
              <a:ea typeface="Anton" panose="00000500000000000000"/>
              <a:cs typeface="Anton" panose="00000500000000000000"/>
              <a:sym typeface="Anton" panose="00000500000000000000"/>
            </a:endParaRPr>
          </a:p>
          <a:p>
            <a:pPr marL="0" lvl="0" indent="0" algn="l">
              <a:lnSpc>
                <a:spcPts val="3055"/>
              </a:lnSpc>
              <a:spcBef>
                <a:spcPct val="0"/>
              </a:spcBef>
            </a:pPr>
          </a:p>
        </p:txBody>
      </p:sp>
      <p:sp>
        <p:nvSpPr>
          <p:cNvPr id="10" name="TextBox 10"/>
          <p:cNvSpPr txBox="1"/>
          <p:nvPr/>
        </p:nvSpPr>
        <p:spPr>
          <a:xfrm>
            <a:off x="892824" y="5811680"/>
            <a:ext cx="3364925" cy="2811333"/>
          </a:xfrm>
          <a:prstGeom prst="rect">
            <a:avLst/>
          </a:prstGeom>
        </p:spPr>
        <p:txBody>
          <a:bodyPr lIns="0" tIns="0" rIns="0" bIns="0" rtlCol="0" anchor="t">
            <a:spAutoFit/>
          </a:bodyPr>
          <a:lstStyle/>
          <a:p>
            <a:pPr algn="just">
              <a:lnSpc>
                <a:spcPts val="2520"/>
              </a:lnSpc>
            </a:pPr>
          </a:p>
          <a:p>
            <a:pPr marL="0" lvl="0" indent="0" algn="just">
              <a:lnSpc>
                <a:spcPts val="2520"/>
              </a:lnSpc>
            </a:pPr>
            <a:r>
              <a:rPr lang="en-US" sz="1800">
                <a:solidFill>
                  <a:srgbClr val="F1EEEB"/>
                </a:solidFill>
                <a:latin typeface="Canva Sans" panose="020B0503030501040103"/>
                <a:ea typeface="Canva Sans" panose="020B0503030501040103"/>
                <a:cs typeface="Canva Sans" panose="020B0503030501040103"/>
                <a:sym typeface="Canva Sans" panose="020B0503030501040103"/>
              </a:rPr>
              <a:t>Cửa hàng kinh doanh Tivi cần một hệ thống quản lý hiệu quả để theo dõi sản phẩm, khách hàng, nhân viên và tồn kho. Ứng dụng được xây dựng nhằm giảm thiểu sai sót và tăng năng suất quản lý.</a:t>
            </a:r>
            <a:endParaRPr lang="en-US" sz="1800">
              <a:solidFill>
                <a:srgbClr val="F1EEEB"/>
              </a:solidFill>
              <a:latin typeface="Canva Sans" panose="020B0503030501040103"/>
              <a:ea typeface="Canva Sans" panose="020B0503030501040103"/>
              <a:cs typeface="Canva Sans" panose="020B0503030501040103"/>
              <a:sym typeface="Canva Sans" panose="020B0503030501040103"/>
            </a:endParaRPr>
          </a:p>
          <a:p>
            <a:pPr marL="0" lvl="0" indent="0" algn="just">
              <a:lnSpc>
                <a:spcPts val="2520"/>
              </a:lnSpc>
            </a:pPr>
          </a:p>
        </p:txBody>
      </p:sp>
      <p:sp>
        <p:nvSpPr>
          <p:cNvPr id="11" name="TextBox 11"/>
          <p:cNvSpPr txBox="1"/>
          <p:nvPr/>
        </p:nvSpPr>
        <p:spPr>
          <a:xfrm>
            <a:off x="6692250" y="5606097"/>
            <a:ext cx="3364925" cy="760730"/>
          </a:xfrm>
          <a:prstGeom prst="rect">
            <a:avLst/>
          </a:prstGeom>
        </p:spPr>
        <p:txBody>
          <a:bodyPr lIns="0" tIns="0" rIns="0" bIns="0" rtlCol="0" anchor="t">
            <a:spAutoFit/>
          </a:bodyPr>
          <a:lstStyle/>
          <a:p>
            <a:pPr algn="l">
              <a:lnSpc>
                <a:spcPts val="3055"/>
              </a:lnSpc>
            </a:pPr>
            <a:r>
              <a:rPr lang="en-US" sz="2350">
                <a:solidFill>
                  <a:srgbClr val="F1EEEB"/>
                </a:solidFill>
                <a:latin typeface="Anton" panose="00000500000000000000"/>
                <a:ea typeface="Anton" panose="00000500000000000000"/>
                <a:cs typeface="Anton" panose="00000500000000000000"/>
                <a:sym typeface="Anton" panose="00000500000000000000"/>
              </a:rPr>
              <a:t>2.MỤC TIÊU ĐỀ TÀI</a:t>
            </a:r>
            <a:endParaRPr lang="en-US" sz="2350">
              <a:solidFill>
                <a:srgbClr val="F1EEEB"/>
              </a:solidFill>
              <a:latin typeface="Anton" panose="00000500000000000000"/>
              <a:ea typeface="Anton" panose="00000500000000000000"/>
              <a:cs typeface="Anton" panose="00000500000000000000"/>
              <a:sym typeface="Anton" panose="00000500000000000000"/>
            </a:endParaRPr>
          </a:p>
          <a:p>
            <a:pPr marL="0" lvl="0" indent="0" algn="l">
              <a:lnSpc>
                <a:spcPts val="3055"/>
              </a:lnSpc>
              <a:spcBef>
                <a:spcPct val="0"/>
              </a:spcBef>
            </a:pPr>
          </a:p>
        </p:txBody>
      </p:sp>
      <p:sp>
        <p:nvSpPr>
          <p:cNvPr id="12" name="TextBox 12"/>
          <p:cNvSpPr txBox="1"/>
          <p:nvPr/>
        </p:nvSpPr>
        <p:spPr>
          <a:xfrm>
            <a:off x="6654704" y="6147474"/>
            <a:ext cx="4978592" cy="2938393"/>
          </a:xfrm>
          <a:prstGeom prst="rect">
            <a:avLst/>
          </a:prstGeom>
        </p:spPr>
        <p:txBody>
          <a:bodyPr lIns="0" tIns="0" rIns="0" bIns="0" rtlCol="0" anchor="t">
            <a:spAutoFit/>
          </a:bodyPr>
          <a:lstStyle/>
          <a:p>
            <a:pPr algn="just">
              <a:lnSpc>
                <a:spcPts val="2380"/>
              </a:lnSpc>
            </a:pPr>
            <a:r>
              <a:rPr lang="en-US" sz="1700">
                <a:solidFill>
                  <a:srgbClr val="F1EEEB"/>
                </a:solidFill>
                <a:latin typeface="Canva Sans" panose="020B0503030501040103"/>
                <a:ea typeface="Canva Sans" panose="020B0503030501040103"/>
                <a:cs typeface="Canva Sans" panose="020B0503030501040103"/>
                <a:sym typeface="Canva Sans" panose="020B0503030501040103"/>
              </a:rPr>
              <a:t>- Phân tích và xây dựng một ứng dụng trong lập trình chương trình quản lý cửa hàng tivi. </a:t>
            </a:r>
            <a:endParaRPr lang="en-US" sz="1700">
              <a:solidFill>
                <a:srgbClr val="F1EEEB"/>
              </a:solidFill>
              <a:latin typeface="Canva Sans" panose="020B0503030501040103"/>
              <a:ea typeface="Canva Sans" panose="020B0503030501040103"/>
              <a:cs typeface="Canva Sans" panose="020B0503030501040103"/>
              <a:sym typeface="Canva Sans" panose="020B0503030501040103"/>
            </a:endParaRPr>
          </a:p>
          <a:p>
            <a:pPr algn="just">
              <a:lnSpc>
                <a:spcPts val="2380"/>
              </a:lnSpc>
            </a:pPr>
            <a:r>
              <a:rPr lang="en-US" sz="1700">
                <a:solidFill>
                  <a:srgbClr val="F1EEEB"/>
                </a:solidFill>
                <a:latin typeface="Canva Sans" panose="020B0503030501040103"/>
                <a:ea typeface="Canva Sans" panose="020B0503030501040103"/>
                <a:cs typeface="Canva Sans" panose="020B0503030501040103"/>
                <a:sym typeface="Canva Sans" panose="020B0503030501040103"/>
              </a:rPr>
              <a:t>- Vận dụng kỹ thuật lập trình ứng dụng trên Windows để giải quyết một vấn đề trong việc quản lý cửa hang bán tivi một cách thuận tiện, tổng quát và tối ưu cho việc kinh doanh. </a:t>
            </a:r>
            <a:endParaRPr lang="en-US" sz="1700">
              <a:solidFill>
                <a:srgbClr val="F1EEEB"/>
              </a:solidFill>
              <a:latin typeface="Canva Sans" panose="020B0503030501040103"/>
              <a:ea typeface="Canva Sans" panose="020B0503030501040103"/>
              <a:cs typeface="Canva Sans" panose="020B0503030501040103"/>
              <a:sym typeface="Canva Sans" panose="020B0503030501040103"/>
            </a:endParaRPr>
          </a:p>
          <a:p>
            <a:pPr algn="just">
              <a:lnSpc>
                <a:spcPts val="2380"/>
              </a:lnSpc>
            </a:pPr>
            <a:r>
              <a:rPr lang="en-US" sz="1700">
                <a:solidFill>
                  <a:srgbClr val="F1EEEB"/>
                </a:solidFill>
                <a:latin typeface="Canva Sans" panose="020B0503030501040103"/>
                <a:ea typeface="Canva Sans" panose="020B0503030501040103"/>
                <a:cs typeface="Canva Sans" panose="020B0503030501040103"/>
                <a:sym typeface="Canva Sans" panose="020B0503030501040103"/>
              </a:rPr>
              <a:t>- Tổ chức làm việc nhóm để thảo luận và giải quyết các vấn đề liên quan đến lập trình ứng dụng trên Windows </a:t>
            </a:r>
            <a:endParaRPr lang="en-US" sz="1700">
              <a:solidFill>
                <a:srgbClr val="F1EEEB"/>
              </a:solidFill>
              <a:latin typeface="Canva Sans" panose="020B0503030501040103"/>
              <a:ea typeface="Canva Sans" panose="020B0503030501040103"/>
              <a:cs typeface="Canva Sans" panose="020B0503030501040103"/>
              <a:sym typeface="Canva Sans" panose="020B0503030501040103"/>
            </a:endParaRPr>
          </a:p>
          <a:p>
            <a:pPr marL="0" lvl="0" indent="0" algn="just">
              <a:lnSpc>
                <a:spcPts val="2380"/>
              </a:lnSpc>
              <a:spcBef>
                <a:spcPct val="0"/>
              </a:spcBef>
            </a:pPr>
          </a:p>
        </p:txBody>
      </p:sp>
      <p:sp>
        <p:nvSpPr>
          <p:cNvPr id="13" name="TextBox 13"/>
          <p:cNvSpPr txBox="1"/>
          <p:nvPr/>
        </p:nvSpPr>
        <p:spPr>
          <a:xfrm>
            <a:off x="12953069" y="5566220"/>
            <a:ext cx="3364925" cy="760730"/>
          </a:xfrm>
          <a:prstGeom prst="rect">
            <a:avLst/>
          </a:prstGeom>
        </p:spPr>
        <p:txBody>
          <a:bodyPr lIns="0" tIns="0" rIns="0" bIns="0" rtlCol="0" anchor="t">
            <a:spAutoFit/>
          </a:bodyPr>
          <a:lstStyle/>
          <a:p>
            <a:pPr algn="l">
              <a:lnSpc>
                <a:spcPts val="3055"/>
              </a:lnSpc>
            </a:pPr>
            <a:r>
              <a:rPr lang="en-US" sz="2350">
                <a:solidFill>
                  <a:srgbClr val="F1EEEB"/>
                </a:solidFill>
                <a:latin typeface="Anton" panose="00000500000000000000"/>
                <a:ea typeface="Anton" panose="00000500000000000000"/>
                <a:cs typeface="Anton" panose="00000500000000000000"/>
                <a:sym typeface="Anton" panose="00000500000000000000"/>
              </a:rPr>
              <a:t>3.CÔNG CỤ SỬ DỤNG</a:t>
            </a:r>
            <a:endParaRPr lang="en-US" sz="2350">
              <a:solidFill>
                <a:srgbClr val="F1EEEB"/>
              </a:solidFill>
              <a:latin typeface="Anton" panose="00000500000000000000"/>
              <a:ea typeface="Anton" panose="00000500000000000000"/>
              <a:cs typeface="Anton" panose="00000500000000000000"/>
              <a:sym typeface="Anton" panose="00000500000000000000"/>
            </a:endParaRPr>
          </a:p>
          <a:p>
            <a:pPr marL="0" lvl="0" indent="0" algn="l">
              <a:lnSpc>
                <a:spcPts val="3055"/>
              </a:lnSpc>
              <a:spcBef>
                <a:spcPct val="0"/>
              </a:spcBef>
            </a:pPr>
          </a:p>
        </p:txBody>
      </p:sp>
      <p:sp>
        <p:nvSpPr>
          <p:cNvPr id="14" name="TextBox 14"/>
          <p:cNvSpPr txBox="1"/>
          <p:nvPr/>
        </p:nvSpPr>
        <p:spPr>
          <a:xfrm>
            <a:off x="12953069" y="6147474"/>
            <a:ext cx="3364925" cy="925681"/>
          </a:xfrm>
          <a:prstGeom prst="rect">
            <a:avLst/>
          </a:prstGeom>
        </p:spPr>
        <p:txBody>
          <a:bodyPr lIns="0" tIns="0" rIns="0" bIns="0" rtlCol="0" anchor="t">
            <a:spAutoFit/>
          </a:bodyPr>
          <a:lstStyle/>
          <a:p>
            <a:pPr algn="l">
              <a:lnSpc>
                <a:spcPts val="2520"/>
              </a:lnSpc>
            </a:pPr>
            <a:r>
              <a:rPr lang="en-US" sz="1800">
                <a:solidFill>
                  <a:srgbClr val="F1EEEB"/>
                </a:solidFill>
                <a:latin typeface="Canva Sans" panose="020B0503030501040103"/>
                <a:ea typeface="Canva Sans" panose="020B0503030501040103"/>
                <a:cs typeface="Canva Sans" panose="020B0503030501040103"/>
                <a:sym typeface="Canva Sans" panose="020B0503030501040103"/>
              </a:rPr>
              <a:t>- Víual Studio 2022</a:t>
            </a:r>
            <a:endParaRPr lang="en-US" sz="1800">
              <a:solidFill>
                <a:srgbClr val="F1EEEB"/>
              </a:solidFill>
              <a:latin typeface="Canva Sans" panose="020B0503030501040103"/>
              <a:ea typeface="Canva Sans" panose="020B0503030501040103"/>
              <a:cs typeface="Canva Sans" panose="020B0503030501040103"/>
              <a:sym typeface="Canva Sans" panose="020B0503030501040103"/>
            </a:endParaRPr>
          </a:p>
          <a:p>
            <a:pPr marL="0" lvl="0" indent="0" algn="l">
              <a:lnSpc>
                <a:spcPts val="2520"/>
              </a:lnSpc>
              <a:spcBef>
                <a:spcPct val="0"/>
              </a:spcBef>
            </a:pPr>
            <a:r>
              <a:rPr lang="en-US" sz="1800">
                <a:solidFill>
                  <a:srgbClr val="F1EEEB"/>
                </a:solidFill>
                <a:latin typeface="Canva Sans" panose="020B0503030501040103"/>
                <a:ea typeface="Canva Sans" panose="020B0503030501040103"/>
                <a:cs typeface="Canva Sans" panose="020B0503030501040103"/>
                <a:sym typeface="Canva Sans" panose="020B0503030501040103"/>
              </a:rPr>
              <a:t>-  SQL server management studio 2</a:t>
            </a:r>
            <a:endParaRPr lang="en-US" sz="1800">
              <a:solidFill>
                <a:srgbClr val="F1EEEB"/>
              </a:solidFill>
              <a:latin typeface="Canva Sans" panose="020B0503030501040103"/>
              <a:ea typeface="Canva Sans" panose="020B0503030501040103"/>
              <a:cs typeface="Canva Sans" panose="020B0503030501040103"/>
              <a:sym typeface="Canva Sans" panose="020B0503030501040103"/>
            </a:endParaRPr>
          </a:p>
        </p:txBody>
      </p:sp>
      <p:sp>
        <p:nvSpPr>
          <p:cNvPr id="15" name="TextBox 15"/>
          <p:cNvSpPr txBox="1"/>
          <p:nvPr/>
        </p:nvSpPr>
        <p:spPr>
          <a:xfrm>
            <a:off x="2575287" y="1352006"/>
            <a:ext cx="13137427" cy="1307995"/>
          </a:xfrm>
          <a:prstGeom prst="rect">
            <a:avLst/>
          </a:prstGeom>
        </p:spPr>
        <p:txBody>
          <a:bodyPr lIns="0" tIns="0" rIns="0" bIns="0" rtlCol="0" anchor="t">
            <a:spAutoFit/>
          </a:bodyPr>
          <a:lstStyle/>
          <a:p>
            <a:pPr marL="0" lvl="0" indent="0" algn="ctr">
              <a:lnSpc>
                <a:spcPts val="8645"/>
              </a:lnSpc>
              <a:spcBef>
                <a:spcPct val="0"/>
              </a:spcBef>
            </a:pPr>
            <a:r>
              <a:rPr lang="en-US" sz="13100" spc="589">
                <a:solidFill>
                  <a:srgbClr val="F1EEEB"/>
                </a:solidFill>
                <a:latin typeface="Anton" panose="00000500000000000000"/>
                <a:ea typeface="Anton" panose="00000500000000000000"/>
                <a:cs typeface="Anton" panose="00000500000000000000"/>
                <a:sym typeface="Anton" panose="00000500000000000000"/>
              </a:rPr>
              <a:t>I. GIỚI THIỆU CHUNG</a:t>
            </a:r>
            <a:r>
              <a:rPr lang="en-US" sz="13100" spc="589">
                <a:solidFill>
                  <a:srgbClr val="F1EEEB"/>
                </a:solidFill>
                <a:latin typeface="Anton" panose="00000500000000000000"/>
                <a:ea typeface="Anton" panose="00000500000000000000"/>
                <a:cs typeface="Anton" panose="00000500000000000000"/>
                <a:sym typeface="Anton" panose="00000500000000000000"/>
              </a:rPr>
              <a:t> </a:t>
            </a:r>
            <a:endParaRPr lang="en-US" sz="13100" spc="589">
              <a:solidFill>
                <a:srgbClr val="F1EEEB"/>
              </a:solidFill>
              <a:latin typeface="Anton" panose="00000500000000000000"/>
              <a:ea typeface="Anton" panose="00000500000000000000"/>
              <a:cs typeface="Anton" panose="00000500000000000000"/>
              <a:sym typeface="Anton" panose="0000050000000000000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EEEB"/>
        </a:solidFill>
        <a:effectLst/>
      </p:bgPr>
    </p:bg>
    <p:spTree>
      <p:nvGrpSpPr>
        <p:cNvPr id="1" name=""/>
        <p:cNvGrpSpPr/>
        <p:nvPr/>
      </p:nvGrpSpPr>
      <p:grpSpPr>
        <a:xfrm>
          <a:off x="0" y="0"/>
          <a:ext cx="0" cy="0"/>
          <a:chOff x="0" y="0"/>
          <a:chExt cx="0" cy="0"/>
        </a:xfrm>
      </p:grpSpPr>
      <p:sp>
        <p:nvSpPr>
          <p:cNvPr id="2" name="AutoShape 2"/>
          <p:cNvSpPr/>
          <p:nvPr/>
        </p:nvSpPr>
        <p:spPr>
          <a:xfrm>
            <a:off x="1028700" y="1028700"/>
            <a:ext cx="6400800" cy="7200900"/>
          </a:xfrm>
          <a:prstGeom prst="rect">
            <a:avLst/>
          </a:prstGeom>
          <a:solidFill>
            <a:srgbClr val="73655C"/>
          </a:solidFill>
        </p:spPr>
      </p:sp>
      <p:sp>
        <p:nvSpPr>
          <p:cNvPr id="3" name="Freeform 3"/>
          <p:cNvSpPr/>
          <p:nvPr/>
        </p:nvSpPr>
        <p:spPr>
          <a:xfrm>
            <a:off x="2923697" y="1920391"/>
            <a:ext cx="5361262" cy="7563726"/>
          </a:xfrm>
          <a:custGeom>
            <a:avLst/>
            <a:gdLst/>
            <a:ahLst/>
            <a:cxnLst/>
            <a:rect l="l" t="t" r="r" b="b"/>
            <a:pathLst>
              <a:path w="5361262" h="7563726">
                <a:moveTo>
                  <a:pt x="0" y="0"/>
                </a:moveTo>
                <a:lnTo>
                  <a:pt x="5361262" y="0"/>
                </a:lnTo>
                <a:lnTo>
                  <a:pt x="5361262" y="7563726"/>
                </a:lnTo>
                <a:lnTo>
                  <a:pt x="0" y="7563726"/>
                </a:lnTo>
                <a:lnTo>
                  <a:pt x="0" y="0"/>
                </a:lnTo>
                <a:close/>
              </a:path>
            </a:pathLst>
          </a:custGeom>
          <a:blipFill>
            <a:blip r:embed="rId1"/>
            <a:stretch>
              <a:fillRect/>
            </a:stretch>
          </a:blipFill>
        </p:spPr>
      </p:sp>
      <p:sp>
        <p:nvSpPr>
          <p:cNvPr id="4" name="TextBox 4"/>
          <p:cNvSpPr txBox="1"/>
          <p:nvPr/>
        </p:nvSpPr>
        <p:spPr>
          <a:xfrm>
            <a:off x="9492925" y="2957715"/>
            <a:ext cx="7625282" cy="6526402"/>
          </a:xfrm>
          <a:prstGeom prst="rect">
            <a:avLst/>
          </a:prstGeom>
        </p:spPr>
        <p:txBody>
          <a:bodyPr lIns="0" tIns="0" rIns="0" bIns="0" rtlCol="0" anchor="t">
            <a:spAutoFit/>
          </a:bodyPr>
          <a:lstStyle/>
          <a:p>
            <a:pPr marL="0" lvl="0" indent="0" algn="l">
              <a:lnSpc>
                <a:spcPts val="3275"/>
              </a:lnSpc>
            </a:pPr>
            <a:r>
              <a:rPr lang="en-US" sz="2180" b="1" spc="109">
                <a:solidFill>
                  <a:srgbClr val="73655C"/>
                </a:solidFill>
                <a:latin typeface="Canva Sans Bold" panose="020B0803030501040103"/>
                <a:ea typeface="Canva Sans Bold" panose="020B0803030501040103"/>
                <a:cs typeface="Canva Sans Bold" panose="020B0803030501040103"/>
                <a:sym typeface="Canva Sans Bold" panose="020B0803030501040103"/>
              </a:rPr>
              <a:t>Cơ</a:t>
            </a:r>
            <a:r>
              <a:rPr lang="en-US" sz="2180" b="1" spc="109">
                <a:solidFill>
                  <a:srgbClr val="73655C"/>
                </a:solidFill>
                <a:latin typeface="Canva Sans Bold" panose="020B0803030501040103"/>
                <a:ea typeface="Canva Sans Bold" panose="020B0803030501040103"/>
                <a:cs typeface="Canva Sans Bold" panose="020B0803030501040103"/>
                <a:sym typeface="Canva Sans Bold" panose="020B0803030501040103"/>
              </a:rPr>
              <a:t> sở dữ liệu được thiết kế với 6 bảng chính, liên kết với nhau qua các khóa ngoại (Foreign Key) để đảm bảo tính toàn</a:t>
            </a:r>
            <a:r>
              <a:rPr lang="en-US" sz="2180" spc="109">
                <a:solidFill>
                  <a:srgbClr val="73655C"/>
                </a:solidFill>
                <a:latin typeface="Canva Sans" panose="020B0503030501040103"/>
                <a:ea typeface="Canva Sans" panose="020B0503030501040103"/>
                <a:cs typeface="Canva Sans" panose="020B0503030501040103"/>
                <a:sym typeface="Canva Sans" panose="020B0503030501040103"/>
              </a:rPr>
              <a:t> </a:t>
            </a:r>
            <a:r>
              <a:rPr lang="en-US" sz="2180" b="1" spc="109">
                <a:solidFill>
                  <a:srgbClr val="73655C"/>
                </a:solidFill>
                <a:latin typeface="Canva Sans Bold" panose="020B0803030501040103"/>
                <a:ea typeface="Canva Sans Bold" panose="020B0803030501040103"/>
                <a:cs typeface="Canva Sans Bold" panose="020B0803030501040103"/>
                <a:sym typeface="Canva Sans Bold" panose="020B0803030501040103"/>
              </a:rPr>
              <a:t>vẹn dữ liệu</a:t>
            </a:r>
            <a:r>
              <a:rPr lang="en-US" sz="2180" spc="109">
                <a:solidFill>
                  <a:srgbClr val="73655C"/>
                </a:solidFill>
                <a:latin typeface="Canva Sans" panose="020B0503030501040103"/>
                <a:ea typeface="Canva Sans" panose="020B0503030501040103"/>
                <a:cs typeface="Canva Sans" panose="020B0503030501040103"/>
                <a:sym typeface="Canva Sans" panose="020B0503030501040103"/>
              </a:rPr>
              <a:t>:</a:t>
            </a:r>
            <a:endParaRPr lang="en-US" sz="2180" spc="109">
              <a:solidFill>
                <a:srgbClr val="73655C"/>
              </a:solidFill>
              <a:latin typeface="Canva Sans" panose="020B0503030501040103"/>
              <a:ea typeface="Canva Sans" panose="020B0503030501040103"/>
              <a:cs typeface="Canva Sans" panose="020B0503030501040103"/>
              <a:sym typeface="Canva Sans" panose="020B0503030501040103"/>
            </a:endParaRPr>
          </a:p>
          <a:p>
            <a:pPr marL="0" lvl="0" indent="0" algn="l">
              <a:lnSpc>
                <a:spcPts val="3275"/>
              </a:lnSpc>
            </a:pPr>
          </a:p>
          <a:p>
            <a:pPr marL="0" lvl="0" indent="0" algn="l">
              <a:lnSpc>
                <a:spcPts val="3275"/>
              </a:lnSpc>
            </a:pPr>
            <a:r>
              <a:rPr lang="en-US" sz="2180" spc="109">
                <a:solidFill>
                  <a:srgbClr val="73655C"/>
                </a:solidFill>
                <a:latin typeface="Canva Sans" panose="020B0503030501040103"/>
                <a:ea typeface="Canva Sans" panose="020B0503030501040103"/>
                <a:cs typeface="Canva Sans" panose="020B0503030501040103"/>
                <a:sym typeface="Canva Sans" panose="020B0503030501040103"/>
              </a:rPr>
              <a:t>-  FormKhachHang: Lưu thông tin khách hàng ( Họ tên, Địa chỉ, Số điện thoại).</a:t>
            </a:r>
            <a:endParaRPr lang="en-US" sz="2180" spc="109">
              <a:solidFill>
                <a:srgbClr val="73655C"/>
              </a:solidFill>
              <a:latin typeface="Canva Sans" panose="020B0503030501040103"/>
              <a:ea typeface="Canva Sans" panose="020B0503030501040103"/>
              <a:cs typeface="Canva Sans" panose="020B0503030501040103"/>
              <a:sym typeface="Canva Sans" panose="020B0503030501040103"/>
            </a:endParaRPr>
          </a:p>
          <a:p>
            <a:pPr marL="0" lvl="0" indent="0" algn="l">
              <a:lnSpc>
                <a:spcPts val="3275"/>
              </a:lnSpc>
            </a:pPr>
            <a:r>
              <a:rPr lang="en-US" sz="2180" spc="109">
                <a:solidFill>
                  <a:srgbClr val="73655C"/>
                </a:solidFill>
                <a:latin typeface="Canva Sans" panose="020B0503030501040103"/>
                <a:ea typeface="Canva Sans" panose="020B0503030501040103"/>
                <a:cs typeface="Canva Sans" panose="020B0503030501040103"/>
                <a:sym typeface="Canva Sans" panose="020B0503030501040103"/>
              </a:rPr>
              <a:t>-  FormXeMay: Lưu thông tin chi tiết về các loại Xe máy (Hãng xe, Tên xe, Màu xe, Số lượng, Giá xe).</a:t>
            </a:r>
            <a:endParaRPr lang="en-US" sz="2180" spc="109">
              <a:solidFill>
                <a:srgbClr val="73655C"/>
              </a:solidFill>
              <a:latin typeface="Canva Sans" panose="020B0503030501040103"/>
              <a:ea typeface="Canva Sans" panose="020B0503030501040103"/>
              <a:cs typeface="Canva Sans" panose="020B0503030501040103"/>
              <a:sym typeface="Canva Sans" panose="020B0503030501040103"/>
            </a:endParaRPr>
          </a:p>
          <a:p>
            <a:pPr marL="0" lvl="0" indent="0" algn="l">
              <a:lnSpc>
                <a:spcPts val="3275"/>
              </a:lnSpc>
            </a:pPr>
            <a:r>
              <a:rPr lang="en-US" sz="2180" spc="109">
                <a:solidFill>
                  <a:srgbClr val="73655C"/>
                </a:solidFill>
                <a:latin typeface="Canva Sans" panose="020B0503030501040103"/>
                <a:ea typeface="Canva Sans" panose="020B0503030501040103"/>
                <a:cs typeface="Canva Sans" panose="020B0503030501040103"/>
                <a:sym typeface="Canva Sans" panose="020B0503030501040103"/>
              </a:rPr>
              <a:t>-  FormTonKho: Theo dõi số lượng tồn kho của từng loại Xe theo ngày cập nhật (Liên kết với FormXeMay).</a:t>
            </a:r>
            <a:endParaRPr lang="en-US" sz="2180" spc="109">
              <a:solidFill>
                <a:srgbClr val="73655C"/>
              </a:solidFill>
              <a:latin typeface="Canva Sans" panose="020B0503030501040103"/>
              <a:ea typeface="Canva Sans" panose="020B0503030501040103"/>
              <a:cs typeface="Canva Sans" panose="020B0503030501040103"/>
              <a:sym typeface="Canva Sans" panose="020B0503030501040103"/>
            </a:endParaRPr>
          </a:p>
          <a:p>
            <a:pPr marL="0" lvl="0" indent="0" algn="l">
              <a:lnSpc>
                <a:spcPts val="3275"/>
              </a:lnSpc>
            </a:pPr>
            <a:r>
              <a:rPr lang="en-US" sz="2180" spc="109">
                <a:solidFill>
                  <a:srgbClr val="73655C"/>
                </a:solidFill>
                <a:latin typeface="Canva Sans" panose="020B0503030501040103"/>
                <a:ea typeface="Canva Sans" panose="020B0503030501040103"/>
                <a:cs typeface="Canva Sans" panose="020B0503030501040103"/>
                <a:sym typeface="Canva Sans" panose="020B0503030501040103"/>
              </a:rPr>
              <a:t>-  FormHoaDon: Lưu thông tin hóa đơn (Khách hàng, Ngày lập, Xe máy, Tổng tiền, Số lượng)  liên kết với Xe Máy và Khách hàng </a:t>
            </a:r>
            <a:endParaRPr lang="en-US" sz="2180" spc="109">
              <a:solidFill>
                <a:srgbClr val="73655C"/>
              </a:solidFill>
              <a:latin typeface="Canva Sans" panose="020B0503030501040103"/>
              <a:ea typeface="Canva Sans" panose="020B0503030501040103"/>
              <a:cs typeface="Canva Sans" panose="020B0503030501040103"/>
              <a:sym typeface="Canva Sans" panose="020B0503030501040103"/>
            </a:endParaRPr>
          </a:p>
          <a:p>
            <a:pPr marL="0" lvl="0" indent="0" algn="l">
              <a:lnSpc>
                <a:spcPts val="3275"/>
              </a:lnSpc>
            </a:pPr>
          </a:p>
          <a:p>
            <a:pPr marL="0" lvl="0" indent="0" algn="l">
              <a:lnSpc>
                <a:spcPts val="3275"/>
              </a:lnSpc>
            </a:pPr>
          </a:p>
        </p:txBody>
      </p:sp>
      <p:sp>
        <p:nvSpPr>
          <p:cNvPr id="5" name="TextBox 5"/>
          <p:cNvSpPr txBox="1"/>
          <p:nvPr/>
        </p:nvSpPr>
        <p:spPr>
          <a:xfrm>
            <a:off x="9144000" y="2048206"/>
            <a:ext cx="12035645" cy="541833"/>
          </a:xfrm>
          <a:prstGeom prst="rect">
            <a:avLst/>
          </a:prstGeom>
        </p:spPr>
        <p:txBody>
          <a:bodyPr lIns="0" tIns="0" rIns="0" bIns="0" rtlCol="0" anchor="t">
            <a:spAutoFit/>
          </a:bodyPr>
          <a:lstStyle/>
          <a:p>
            <a:pPr marL="0" lvl="0" indent="0" algn="l">
              <a:lnSpc>
                <a:spcPts val="3565"/>
              </a:lnSpc>
              <a:spcBef>
                <a:spcPct val="0"/>
              </a:spcBef>
            </a:pPr>
            <a:r>
              <a:rPr lang="en-US" sz="5400" spc="243">
                <a:solidFill>
                  <a:srgbClr val="73655C"/>
                </a:solidFill>
                <a:latin typeface="Anton" panose="00000500000000000000"/>
                <a:ea typeface="Anton" panose="00000500000000000000"/>
                <a:cs typeface="Anton" panose="00000500000000000000"/>
                <a:sym typeface="Anton" panose="00000500000000000000"/>
              </a:rPr>
              <a:t>II. PHÂN TÍCH THIẾT KẾ HỆ THỐNG </a:t>
            </a:r>
            <a:endParaRPr lang="en-US" sz="5400" spc="243">
              <a:solidFill>
                <a:srgbClr val="73655C"/>
              </a:solidFill>
              <a:latin typeface="Anton" panose="00000500000000000000"/>
              <a:ea typeface="Anton" panose="00000500000000000000"/>
              <a:cs typeface="Anton" panose="00000500000000000000"/>
              <a:sym typeface="Anton" panose="0000050000000000000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EEEB"/>
        </a:solidFill>
        <a:effectLst/>
      </p:bgPr>
    </p:bg>
    <p:spTree>
      <p:nvGrpSpPr>
        <p:cNvPr id="1" name=""/>
        <p:cNvGrpSpPr/>
        <p:nvPr/>
      </p:nvGrpSpPr>
      <p:grpSpPr>
        <a:xfrm>
          <a:off x="0" y="0"/>
          <a:ext cx="0" cy="0"/>
          <a:chOff x="0" y="0"/>
          <a:chExt cx="0" cy="0"/>
        </a:xfrm>
      </p:grpSpPr>
      <p:sp>
        <p:nvSpPr>
          <p:cNvPr id="2" name="Freeform 2"/>
          <p:cNvSpPr/>
          <p:nvPr/>
        </p:nvSpPr>
        <p:spPr>
          <a:xfrm>
            <a:off x="2667574" y="2643516"/>
            <a:ext cx="12952851" cy="7285979"/>
          </a:xfrm>
          <a:custGeom>
            <a:avLst/>
            <a:gdLst/>
            <a:ahLst/>
            <a:cxnLst/>
            <a:rect l="l" t="t" r="r" b="b"/>
            <a:pathLst>
              <a:path w="12952851" h="7285979">
                <a:moveTo>
                  <a:pt x="0" y="0"/>
                </a:moveTo>
                <a:lnTo>
                  <a:pt x="12952852" y="0"/>
                </a:lnTo>
                <a:lnTo>
                  <a:pt x="12952852" y="7285979"/>
                </a:lnTo>
                <a:lnTo>
                  <a:pt x="0" y="7285979"/>
                </a:lnTo>
                <a:lnTo>
                  <a:pt x="0" y="0"/>
                </a:lnTo>
                <a:close/>
              </a:path>
            </a:pathLst>
          </a:custGeom>
          <a:blipFill>
            <a:blip r:embed="rId1"/>
            <a:stretch>
              <a:fillRect/>
            </a:stretch>
          </a:blipFill>
        </p:spPr>
      </p:sp>
      <p:sp>
        <p:nvSpPr>
          <p:cNvPr id="3" name="TextBox 3"/>
          <p:cNvSpPr txBox="1"/>
          <p:nvPr/>
        </p:nvSpPr>
        <p:spPr>
          <a:xfrm>
            <a:off x="1028700" y="563067"/>
            <a:ext cx="12035645" cy="675868"/>
          </a:xfrm>
          <a:prstGeom prst="rect">
            <a:avLst/>
          </a:prstGeom>
        </p:spPr>
        <p:txBody>
          <a:bodyPr lIns="0" tIns="0" rIns="0" bIns="0" rtlCol="0" anchor="t">
            <a:spAutoFit/>
          </a:bodyPr>
          <a:lstStyle/>
          <a:p>
            <a:pPr marL="0" lvl="0" indent="0" algn="l">
              <a:lnSpc>
                <a:spcPts val="4485"/>
              </a:lnSpc>
              <a:spcBef>
                <a:spcPct val="0"/>
              </a:spcBef>
            </a:pPr>
            <a:r>
              <a:rPr lang="en-US" sz="6800" spc="305">
                <a:solidFill>
                  <a:srgbClr val="73655C"/>
                </a:solidFill>
                <a:latin typeface="Anton" panose="00000500000000000000"/>
                <a:ea typeface="Anton" panose="00000500000000000000"/>
                <a:cs typeface="Anton" panose="00000500000000000000"/>
                <a:sym typeface="Anton" panose="00000500000000000000"/>
              </a:rPr>
              <a:t>II. PHÂN TÍCH THIẾT KẾ HỆ THỐNG </a:t>
            </a:r>
            <a:endParaRPr lang="en-US" sz="6800" spc="305">
              <a:solidFill>
                <a:srgbClr val="73655C"/>
              </a:solidFill>
              <a:latin typeface="Anton" panose="00000500000000000000"/>
              <a:ea typeface="Anton" panose="00000500000000000000"/>
              <a:cs typeface="Anton" panose="00000500000000000000"/>
              <a:sym typeface="Anton" panose="00000500000000000000"/>
            </a:endParaRPr>
          </a:p>
        </p:txBody>
      </p:sp>
      <p:sp>
        <p:nvSpPr>
          <p:cNvPr id="4" name="TextBox 4"/>
          <p:cNvSpPr txBox="1"/>
          <p:nvPr/>
        </p:nvSpPr>
        <p:spPr>
          <a:xfrm>
            <a:off x="-2894068" y="1624385"/>
            <a:ext cx="11616350" cy="786082"/>
          </a:xfrm>
          <a:prstGeom prst="rect">
            <a:avLst/>
          </a:prstGeom>
        </p:spPr>
        <p:txBody>
          <a:bodyPr lIns="0" tIns="0" rIns="0" bIns="0" rtlCol="0" anchor="t">
            <a:spAutoFit/>
          </a:bodyPr>
          <a:lstStyle/>
          <a:p>
            <a:pPr marL="0" lvl="0" indent="0" algn="ctr">
              <a:lnSpc>
                <a:spcPts val="5835"/>
              </a:lnSpc>
            </a:pPr>
            <a:r>
              <a:rPr lang="en-US" sz="6210" spc="279">
                <a:solidFill>
                  <a:srgbClr val="73655C"/>
                </a:solidFill>
                <a:latin typeface="Anton" panose="00000500000000000000"/>
                <a:ea typeface="Anton" panose="00000500000000000000"/>
                <a:cs typeface="Anton" panose="00000500000000000000"/>
                <a:sym typeface="Anton" panose="00000500000000000000"/>
              </a:rPr>
              <a:t>FormMain:</a:t>
            </a:r>
            <a:endParaRPr lang="en-US" sz="6210" spc="279">
              <a:solidFill>
                <a:srgbClr val="73655C"/>
              </a:solidFill>
              <a:latin typeface="Anton" panose="00000500000000000000"/>
              <a:ea typeface="Anton" panose="00000500000000000000"/>
              <a:cs typeface="Anton" panose="00000500000000000000"/>
              <a:sym typeface="Anton" panose="0000050000000000000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3655C"/>
        </a:solidFill>
        <a:effectLst/>
      </p:bgPr>
    </p:bg>
    <p:spTree>
      <p:nvGrpSpPr>
        <p:cNvPr id="1" name=""/>
        <p:cNvGrpSpPr/>
        <p:nvPr/>
      </p:nvGrpSpPr>
      <p:grpSpPr>
        <a:xfrm>
          <a:off x="0" y="0"/>
          <a:ext cx="0" cy="0"/>
          <a:chOff x="0" y="0"/>
          <a:chExt cx="0" cy="0"/>
        </a:xfrm>
      </p:grpSpPr>
      <p:sp>
        <p:nvSpPr>
          <p:cNvPr id="2" name="Freeform 2"/>
          <p:cNvSpPr/>
          <p:nvPr/>
        </p:nvSpPr>
        <p:spPr>
          <a:xfrm>
            <a:off x="2415389" y="2509044"/>
            <a:ext cx="13457222" cy="7569687"/>
          </a:xfrm>
          <a:custGeom>
            <a:avLst/>
            <a:gdLst/>
            <a:ahLst/>
            <a:cxnLst/>
            <a:rect l="l" t="t" r="r" b="b"/>
            <a:pathLst>
              <a:path w="13457222" h="7569687">
                <a:moveTo>
                  <a:pt x="0" y="0"/>
                </a:moveTo>
                <a:lnTo>
                  <a:pt x="13457222" y="0"/>
                </a:lnTo>
                <a:lnTo>
                  <a:pt x="13457222" y="7569687"/>
                </a:lnTo>
                <a:lnTo>
                  <a:pt x="0" y="7569687"/>
                </a:lnTo>
                <a:lnTo>
                  <a:pt x="0" y="0"/>
                </a:lnTo>
                <a:close/>
              </a:path>
            </a:pathLst>
          </a:custGeom>
          <a:blipFill>
            <a:blip r:embed="rId1"/>
            <a:stretch>
              <a:fillRect/>
            </a:stretch>
          </a:blipFill>
        </p:spPr>
      </p:sp>
      <p:sp>
        <p:nvSpPr>
          <p:cNvPr id="3" name="TextBox 3"/>
          <p:cNvSpPr txBox="1"/>
          <p:nvPr/>
        </p:nvSpPr>
        <p:spPr>
          <a:xfrm>
            <a:off x="1028700" y="563067"/>
            <a:ext cx="12035645" cy="675868"/>
          </a:xfrm>
          <a:prstGeom prst="rect">
            <a:avLst/>
          </a:prstGeom>
        </p:spPr>
        <p:txBody>
          <a:bodyPr lIns="0" tIns="0" rIns="0" bIns="0" rtlCol="0" anchor="t">
            <a:spAutoFit/>
          </a:bodyPr>
          <a:lstStyle/>
          <a:p>
            <a:pPr marL="0" lvl="0" indent="0" algn="l">
              <a:lnSpc>
                <a:spcPts val="4485"/>
              </a:lnSpc>
              <a:spcBef>
                <a:spcPct val="0"/>
              </a:spcBef>
            </a:pPr>
            <a:r>
              <a:rPr lang="en-US" sz="6800" spc="305">
                <a:solidFill>
                  <a:srgbClr val="F1EEEB"/>
                </a:solidFill>
                <a:latin typeface="Anton" panose="00000500000000000000"/>
                <a:ea typeface="Anton" panose="00000500000000000000"/>
                <a:cs typeface="Anton" panose="00000500000000000000"/>
                <a:sym typeface="Anton" panose="00000500000000000000"/>
              </a:rPr>
              <a:t>II. PHÂN TÍCH THIẾT KẾ HỆ THỐNG </a:t>
            </a:r>
            <a:endParaRPr lang="en-US" sz="6800" spc="305">
              <a:solidFill>
                <a:srgbClr val="F1EEEB"/>
              </a:solidFill>
              <a:latin typeface="Anton" panose="00000500000000000000"/>
              <a:ea typeface="Anton" panose="00000500000000000000"/>
              <a:cs typeface="Anton" panose="00000500000000000000"/>
              <a:sym typeface="Anton" panose="00000500000000000000"/>
            </a:endParaRPr>
          </a:p>
        </p:txBody>
      </p:sp>
      <p:sp>
        <p:nvSpPr>
          <p:cNvPr id="4" name="TextBox 4"/>
          <p:cNvSpPr txBox="1"/>
          <p:nvPr/>
        </p:nvSpPr>
        <p:spPr>
          <a:xfrm>
            <a:off x="-2113757" y="1722962"/>
            <a:ext cx="11616350" cy="786082"/>
          </a:xfrm>
          <a:prstGeom prst="rect">
            <a:avLst/>
          </a:prstGeom>
        </p:spPr>
        <p:txBody>
          <a:bodyPr lIns="0" tIns="0" rIns="0" bIns="0" rtlCol="0" anchor="t">
            <a:spAutoFit/>
          </a:bodyPr>
          <a:lstStyle/>
          <a:p>
            <a:pPr marL="0" lvl="0" indent="0" algn="ctr">
              <a:lnSpc>
                <a:spcPts val="5835"/>
              </a:lnSpc>
            </a:pPr>
            <a:r>
              <a:rPr lang="en-US" sz="6210" spc="279">
                <a:solidFill>
                  <a:srgbClr val="F1EEEB"/>
                </a:solidFill>
                <a:latin typeface="Anton" panose="00000500000000000000"/>
                <a:ea typeface="Anton" panose="00000500000000000000"/>
                <a:cs typeface="Anton" panose="00000500000000000000"/>
                <a:sym typeface="Anton" panose="00000500000000000000"/>
              </a:rPr>
              <a:t>FormXeMay:</a:t>
            </a:r>
            <a:endParaRPr lang="en-US" sz="6210" spc="279">
              <a:solidFill>
                <a:srgbClr val="F1EEEB"/>
              </a:solidFill>
              <a:latin typeface="Anton" panose="00000500000000000000"/>
              <a:ea typeface="Anton" panose="00000500000000000000"/>
              <a:cs typeface="Anton" panose="00000500000000000000"/>
              <a:sym typeface="Anton" panose="0000050000000000000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EEEB"/>
        </a:solidFill>
        <a:effectLst/>
      </p:bgPr>
    </p:bg>
    <p:spTree>
      <p:nvGrpSpPr>
        <p:cNvPr id="1" name=""/>
        <p:cNvGrpSpPr/>
        <p:nvPr/>
      </p:nvGrpSpPr>
      <p:grpSpPr>
        <a:xfrm>
          <a:off x="0" y="0"/>
          <a:ext cx="0" cy="0"/>
          <a:chOff x="0" y="0"/>
          <a:chExt cx="0" cy="0"/>
        </a:xfrm>
      </p:grpSpPr>
      <p:sp>
        <p:nvSpPr>
          <p:cNvPr id="2" name="Freeform 2"/>
          <p:cNvSpPr/>
          <p:nvPr/>
        </p:nvSpPr>
        <p:spPr>
          <a:xfrm>
            <a:off x="2594685" y="2509044"/>
            <a:ext cx="13457222" cy="7569687"/>
          </a:xfrm>
          <a:custGeom>
            <a:avLst/>
            <a:gdLst/>
            <a:ahLst/>
            <a:cxnLst/>
            <a:rect l="l" t="t" r="r" b="b"/>
            <a:pathLst>
              <a:path w="13457222" h="7569687">
                <a:moveTo>
                  <a:pt x="0" y="0"/>
                </a:moveTo>
                <a:lnTo>
                  <a:pt x="13457222" y="0"/>
                </a:lnTo>
                <a:lnTo>
                  <a:pt x="13457222" y="7569687"/>
                </a:lnTo>
                <a:lnTo>
                  <a:pt x="0" y="7569687"/>
                </a:lnTo>
                <a:lnTo>
                  <a:pt x="0" y="0"/>
                </a:lnTo>
                <a:close/>
              </a:path>
            </a:pathLst>
          </a:custGeom>
          <a:blipFill>
            <a:blip r:embed="rId1"/>
            <a:stretch>
              <a:fillRect/>
            </a:stretch>
          </a:blipFill>
        </p:spPr>
      </p:sp>
      <p:sp>
        <p:nvSpPr>
          <p:cNvPr id="3" name="TextBox 3"/>
          <p:cNvSpPr txBox="1"/>
          <p:nvPr/>
        </p:nvSpPr>
        <p:spPr>
          <a:xfrm>
            <a:off x="1028700" y="563067"/>
            <a:ext cx="12035645" cy="675868"/>
          </a:xfrm>
          <a:prstGeom prst="rect">
            <a:avLst/>
          </a:prstGeom>
        </p:spPr>
        <p:txBody>
          <a:bodyPr lIns="0" tIns="0" rIns="0" bIns="0" rtlCol="0" anchor="t">
            <a:spAutoFit/>
          </a:bodyPr>
          <a:lstStyle/>
          <a:p>
            <a:pPr marL="0" lvl="0" indent="0" algn="l">
              <a:lnSpc>
                <a:spcPts val="4485"/>
              </a:lnSpc>
              <a:spcBef>
                <a:spcPct val="0"/>
              </a:spcBef>
            </a:pPr>
            <a:r>
              <a:rPr lang="en-US" sz="6800" spc="305">
                <a:solidFill>
                  <a:srgbClr val="73655C"/>
                </a:solidFill>
                <a:latin typeface="Anton" panose="00000500000000000000"/>
                <a:ea typeface="Anton" panose="00000500000000000000"/>
                <a:cs typeface="Anton" panose="00000500000000000000"/>
                <a:sym typeface="Anton" panose="00000500000000000000"/>
              </a:rPr>
              <a:t>II. PHÂN TÍCH THIẾT KẾ HỆ THỐNG </a:t>
            </a:r>
            <a:endParaRPr lang="en-US" sz="6800" spc="305">
              <a:solidFill>
                <a:srgbClr val="73655C"/>
              </a:solidFill>
              <a:latin typeface="Anton" panose="00000500000000000000"/>
              <a:ea typeface="Anton" panose="00000500000000000000"/>
              <a:cs typeface="Anton" panose="00000500000000000000"/>
              <a:sym typeface="Anton" panose="00000500000000000000"/>
            </a:endParaRPr>
          </a:p>
        </p:txBody>
      </p:sp>
      <p:sp>
        <p:nvSpPr>
          <p:cNvPr id="4" name="TextBox 4"/>
          <p:cNvSpPr txBox="1"/>
          <p:nvPr/>
        </p:nvSpPr>
        <p:spPr>
          <a:xfrm>
            <a:off x="-2113757" y="1722962"/>
            <a:ext cx="11616350" cy="786082"/>
          </a:xfrm>
          <a:prstGeom prst="rect">
            <a:avLst/>
          </a:prstGeom>
        </p:spPr>
        <p:txBody>
          <a:bodyPr lIns="0" tIns="0" rIns="0" bIns="0" rtlCol="0" anchor="t">
            <a:spAutoFit/>
          </a:bodyPr>
          <a:lstStyle/>
          <a:p>
            <a:pPr marL="0" lvl="0" indent="0" algn="ctr">
              <a:lnSpc>
                <a:spcPts val="5835"/>
              </a:lnSpc>
            </a:pPr>
            <a:r>
              <a:rPr lang="en-US" sz="6210" spc="279">
                <a:solidFill>
                  <a:srgbClr val="73655C"/>
                </a:solidFill>
                <a:latin typeface="Anton" panose="00000500000000000000"/>
                <a:ea typeface="Anton" panose="00000500000000000000"/>
                <a:cs typeface="Anton" panose="00000500000000000000"/>
                <a:sym typeface="Anton" panose="00000500000000000000"/>
              </a:rPr>
              <a:t>FormTonKho:</a:t>
            </a:r>
            <a:endParaRPr lang="en-US" sz="6210" spc="279">
              <a:solidFill>
                <a:srgbClr val="73655C"/>
              </a:solidFill>
              <a:latin typeface="Anton" panose="00000500000000000000"/>
              <a:ea typeface="Anton" panose="00000500000000000000"/>
              <a:cs typeface="Anton" panose="00000500000000000000"/>
              <a:sym typeface="Anton" panose="0000050000000000000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3655C"/>
        </a:solidFill>
        <a:effectLst/>
      </p:bgPr>
    </p:bg>
    <p:spTree>
      <p:nvGrpSpPr>
        <p:cNvPr id="1" name=""/>
        <p:cNvGrpSpPr/>
        <p:nvPr/>
      </p:nvGrpSpPr>
      <p:grpSpPr>
        <a:xfrm>
          <a:off x="0" y="0"/>
          <a:ext cx="0" cy="0"/>
          <a:chOff x="0" y="0"/>
          <a:chExt cx="0" cy="0"/>
        </a:xfrm>
      </p:grpSpPr>
      <p:sp>
        <p:nvSpPr>
          <p:cNvPr id="2" name="Freeform 2"/>
          <p:cNvSpPr/>
          <p:nvPr/>
        </p:nvSpPr>
        <p:spPr>
          <a:xfrm>
            <a:off x="2415389" y="2509044"/>
            <a:ext cx="13457222" cy="7569687"/>
          </a:xfrm>
          <a:custGeom>
            <a:avLst/>
            <a:gdLst/>
            <a:ahLst/>
            <a:cxnLst/>
            <a:rect l="l" t="t" r="r" b="b"/>
            <a:pathLst>
              <a:path w="13457222" h="7569687">
                <a:moveTo>
                  <a:pt x="0" y="0"/>
                </a:moveTo>
                <a:lnTo>
                  <a:pt x="13457222" y="0"/>
                </a:lnTo>
                <a:lnTo>
                  <a:pt x="13457222" y="7569687"/>
                </a:lnTo>
                <a:lnTo>
                  <a:pt x="0" y="7569687"/>
                </a:lnTo>
                <a:lnTo>
                  <a:pt x="0" y="0"/>
                </a:lnTo>
                <a:close/>
              </a:path>
            </a:pathLst>
          </a:custGeom>
          <a:blipFill>
            <a:blip r:embed="rId1"/>
            <a:stretch>
              <a:fillRect/>
            </a:stretch>
          </a:blipFill>
        </p:spPr>
      </p:sp>
      <p:sp>
        <p:nvSpPr>
          <p:cNvPr id="3" name="TextBox 3"/>
          <p:cNvSpPr txBox="1"/>
          <p:nvPr/>
        </p:nvSpPr>
        <p:spPr>
          <a:xfrm>
            <a:off x="1028700" y="563067"/>
            <a:ext cx="12035645" cy="675868"/>
          </a:xfrm>
          <a:prstGeom prst="rect">
            <a:avLst/>
          </a:prstGeom>
        </p:spPr>
        <p:txBody>
          <a:bodyPr lIns="0" tIns="0" rIns="0" bIns="0" rtlCol="0" anchor="t">
            <a:spAutoFit/>
          </a:bodyPr>
          <a:lstStyle/>
          <a:p>
            <a:pPr marL="0" lvl="0" indent="0" algn="l">
              <a:lnSpc>
                <a:spcPts val="4485"/>
              </a:lnSpc>
              <a:spcBef>
                <a:spcPct val="0"/>
              </a:spcBef>
            </a:pPr>
            <a:r>
              <a:rPr lang="en-US" sz="6800" spc="305">
                <a:solidFill>
                  <a:srgbClr val="F1EEEB"/>
                </a:solidFill>
                <a:latin typeface="Anton" panose="00000500000000000000"/>
                <a:ea typeface="Anton" panose="00000500000000000000"/>
                <a:cs typeface="Anton" panose="00000500000000000000"/>
                <a:sym typeface="Anton" panose="00000500000000000000"/>
              </a:rPr>
              <a:t>II. PHÂN TÍCH THIẾT KẾ HỆ THỐNG </a:t>
            </a:r>
            <a:endParaRPr lang="en-US" sz="6800" spc="305">
              <a:solidFill>
                <a:srgbClr val="F1EEEB"/>
              </a:solidFill>
              <a:latin typeface="Anton" panose="00000500000000000000"/>
              <a:ea typeface="Anton" panose="00000500000000000000"/>
              <a:cs typeface="Anton" panose="00000500000000000000"/>
              <a:sym typeface="Anton" panose="00000500000000000000"/>
            </a:endParaRPr>
          </a:p>
        </p:txBody>
      </p:sp>
      <p:sp>
        <p:nvSpPr>
          <p:cNvPr id="4" name="TextBox 4"/>
          <p:cNvSpPr txBox="1"/>
          <p:nvPr/>
        </p:nvSpPr>
        <p:spPr>
          <a:xfrm>
            <a:off x="-1508632" y="1722962"/>
            <a:ext cx="11616350" cy="786082"/>
          </a:xfrm>
          <a:prstGeom prst="rect">
            <a:avLst/>
          </a:prstGeom>
        </p:spPr>
        <p:txBody>
          <a:bodyPr lIns="0" tIns="0" rIns="0" bIns="0" rtlCol="0" anchor="t">
            <a:spAutoFit/>
          </a:bodyPr>
          <a:lstStyle/>
          <a:p>
            <a:pPr marL="0" lvl="0" indent="0" algn="ctr">
              <a:lnSpc>
                <a:spcPts val="5835"/>
              </a:lnSpc>
            </a:pPr>
            <a:r>
              <a:rPr lang="en-US" sz="6210" spc="279">
                <a:solidFill>
                  <a:srgbClr val="F1EEEB"/>
                </a:solidFill>
                <a:latin typeface="Anton" panose="00000500000000000000"/>
                <a:ea typeface="Anton" panose="00000500000000000000"/>
                <a:cs typeface="Anton" panose="00000500000000000000"/>
                <a:sym typeface="Anton" panose="00000500000000000000"/>
              </a:rPr>
              <a:t>FormKhachHang:</a:t>
            </a:r>
            <a:endParaRPr lang="en-US" sz="6210" spc="279">
              <a:solidFill>
                <a:srgbClr val="F1EEEB"/>
              </a:solidFill>
              <a:latin typeface="Anton" panose="00000500000000000000"/>
              <a:ea typeface="Anton" panose="00000500000000000000"/>
              <a:cs typeface="Anton" panose="00000500000000000000"/>
              <a:sym typeface="Anton" panose="0000050000000000000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EEEB"/>
        </a:solidFill>
        <a:effectLst/>
      </p:bgPr>
    </p:bg>
    <p:spTree>
      <p:nvGrpSpPr>
        <p:cNvPr id="1" name=""/>
        <p:cNvGrpSpPr/>
        <p:nvPr/>
      </p:nvGrpSpPr>
      <p:grpSpPr>
        <a:xfrm>
          <a:off x="0" y="0"/>
          <a:ext cx="0" cy="0"/>
          <a:chOff x="0" y="0"/>
          <a:chExt cx="0" cy="0"/>
        </a:xfrm>
      </p:grpSpPr>
      <p:sp>
        <p:nvSpPr>
          <p:cNvPr id="2" name="Freeform 2"/>
          <p:cNvSpPr/>
          <p:nvPr/>
        </p:nvSpPr>
        <p:spPr>
          <a:xfrm>
            <a:off x="2415389" y="2509044"/>
            <a:ext cx="13457222" cy="7569687"/>
          </a:xfrm>
          <a:custGeom>
            <a:avLst/>
            <a:gdLst/>
            <a:ahLst/>
            <a:cxnLst/>
            <a:rect l="l" t="t" r="r" b="b"/>
            <a:pathLst>
              <a:path w="13457222" h="7569687">
                <a:moveTo>
                  <a:pt x="0" y="0"/>
                </a:moveTo>
                <a:lnTo>
                  <a:pt x="13457222" y="0"/>
                </a:lnTo>
                <a:lnTo>
                  <a:pt x="13457222" y="7569687"/>
                </a:lnTo>
                <a:lnTo>
                  <a:pt x="0" y="7569687"/>
                </a:lnTo>
                <a:lnTo>
                  <a:pt x="0" y="0"/>
                </a:lnTo>
                <a:close/>
              </a:path>
            </a:pathLst>
          </a:custGeom>
          <a:blipFill>
            <a:blip r:embed="rId1"/>
            <a:stretch>
              <a:fillRect/>
            </a:stretch>
          </a:blipFill>
        </p:spPr>
      </p:sp>
      <p:sp>
        <p:nvSpPr>
          <p:cNvPr id="3" name="TextBox 3"/>
          <p:cNvSpPr txBox="1"/>
          <p:nvPr/>
        </p:nvSpPr>
        <p:spPr>
          <a:xfrm>
            <a:off x="1028700" y="563067"/>
            <a:ext cx="12035645" cy="675868"/>
          </a:xfrm>
          <a:prstGeom prst="rect">
            <a:avLst/>
          </a:prstGeom>
        </p:spPr>
        <p:txBody>
          <a:bodyPr lIns="0" tIns="0" rIns="0" bIns="0" rtlCol="0" anchor="t">
            <a:spAutoFit/>
          </a:bodyPr>
          <a:lstStyle/>
          <a:p>
            <a:pPr marL="0" lvl="0" indent="0" algn="l">
              <a:lnSpc>
                <a:spcPts val="4485"/>
              </a:lnSpc>
              <a:spcBef>
                <a:spcPct val="0"/>
              </a:spcBef>
            </a:pPr>
            <a:r>
              <a:rPr lang="en-US" sz="6800" spc="305">
                <a:solidFill>
                  <a:srgbClr val="73655C"/>
                </a:solidFill>
                <a:latin typeface="Anton" panose="00000500000000000000"/>
                <a:ea typeface="Anton" panose="00000500000000000000"/>
                <a:cs typeface="Anton" panose="00000500000000000000"/>
                <a:sym typeface="Anton" panose="00000500000000000000"/>
              </a:rPr>
              <a:t>II. PHÂN TÍCH THIẾT KẾ HỆ THỐNG </a:t>
            </a:r>
            <a:endParaRPr lang="en-US" sz="6800" spc="305">
              <a:solidFill>
                <a:srgbClr val="73655C"/>
              </a:solidFill>
              <a:latin typeface="Anton" panose="00000500000000000000"/>
              <a:ea typeface="Anton" panose="00000500000000000000"/>
              <a:cs typeface="Anton" panose="00000500000000000000"/>
              <a:sym typeface="Anton" panose="00000500000000000000"/>
            </a:endParaRPr>
          </a:p>
        </p:txBody>
      </p:sp>
      <p:sp>
        <p:nvSpPr>
          <p:cNvPr id="4" name="TextBox 4"/>
          <p:cNvSpPr txBox="1"/>
          <p:nvPr/>
        </p:nvSpPr>
        <p:spPr>
          <a:xfrm>
            <a:off x="-1822401" y="1722962"/>
            <a:ext cx="11616350" cy="786082"/>
          </a:xfrm>
          <a:prstGeom prst="rect">
            <a:avLst/>
          </a:prstGeom>
        </p:spPr>
        <p:txBody>
          <a:bodyPr lIns="0" tIns="0" rIns="0" bIns="0" rtlCol="0" anchor="t">
            <a:spAutoFit/>
          </a:bodyPr>
          <a:lstStyle/>
          <a:p>
            <a:pPr marL="0" lvl="0" indent="0" algn="ctr">
              <a:lnSpc>
                <a:spcPts val="5835"/>
              </a:lnSpc>
            </a:pPr>
            <a:r>
              <a:rPr lang="en-US" sz="6210" spc="279">
                <a:solidFill>
                  <a:srgbClr val="73655C"/>
                </a:solidFill>
                <a:latin typeface="Anton" panose="00000500000000000000"/>
                <a:ea typeface="Anton" panose="00000500000000000000"/>
                <a:cs typeface="Anton" panose="00000500000000000000"/>
                <a:sym typeface="Anton" panose="00000500000000000000"/>
              </a:rPr>
              <a:t>FormHoaDon:</a:t>
            </a:r>
            <a:endParaRPr lang="en-US" sz="6210" spc="279">
              <a:solidFill>
                <a:srgbClr val="73655C"/>
              </a:solidFill>
              <a:latin typeface="Anton" panose="00000500000000000000"/>
              <a:ea typeface="Anton" panose="00000500000000000000"/>
              <a:cs typeface="Anton" panose="00000500000000000000"/>
              <a:sym typeface="Anton" panose="0000050000000000000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3967</Words>
  <Application>WPS Presentation</Application>
  <PresentationFormat>On-screen Show (4:3)</PresentationFormat>
  <Paragraphs>159</Paragraphs>
  <Slides>14</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14</vt:i4>
      </vt:variant>
    </vt:vector>
  </HeadingPairs>
  <TitlesOfParts>
    <vt:vector size="26" baseType="lpstr">
      <vt:lpstr>Arial</vt:lpstr>
      <vt:lpstr>SimSun</vt:lpstr>
      <vt:lpstr>Wingdings</vt:lpstr>
      <vt:lpstr>Anton</vt:lpstr>
      <vt:lpstr>Canva Sans Bold</vt:lpstr>
      <vt:lpstr>Canva Sans</vt:lpstr>
      <vt:lpstr>Gotham</vt:lpstr>
      <vt:lpstr>Sloop Script Pro</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Beige Marron Minimaliste Rapport de Stage Présentation</dc:title>
  <dc:creator/>
  <cp:lastModifiedBy>Quân Tôn</cp:lastModifiedBy>
  <cp:revision>2</cp:revision>
  <dcterms:created xsi:type="dcterms:W3CDTF">2006-08-16T00:00:00Z</dcterms:created>
  <dcterms:modified xsi:type="dcterms:W3CDTF">2025-11-27T09:42:56Z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C91FB12A8E124069A06251C1D5A45ADD_13</vt:lpwstr>
  </property>
  <property fmtid="{D5CDD505-2E9C-101B-9397-08002B2CF9AE}" pid="3" name="KSOProductBuildVer">
    <vt:lpwstr>1033-12.2.0.22530</vt:lpwstr>
  </property>
</Properties>
</file>

<file path=docProps/thumbnail.jpeg>
</file>